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sldIdLst>
    <p:sldId id="323" r:id="rId2"/>
    <p:sldId id="266" r:id="rId3"/>
    <p:sldId id="267" r:id="rId4"/>
    <p:sldId id="268" r:id="rId5"/>
    <p:sldId id="269" r:id="rId6"/>
    <p:sldId id="272" r:id="rId7"/>
    <p:sldId id="273" r:id="rId8"/>
    <p:sldId id="276" r:id="rId9"/>
    <p:sldId id="277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302" r:id="rId34"/>
    <p:sldId id="303" r:id="rId35"/>
    <p:sldId id="304" r:id="rId36"/>
    <p:sldId id="305" r:id="rId37"/>
    <p:sldId id="306" r:id="rId38"/>
    <p:sldId id="307" r:id="rId39"/>
    <p:sldId id="308" r:id="rId40"/>
    <p:sldId id="309" r:id="rId41"/>
    <p:sldId id="310" r:id="rId42"/>
    <p:sldId id="311" r:id="rId43"/>
    <p:sldId id="312" r:id="rId44"/>
    <p:sldId id="313" r:id="rId45"/>
    <p:sldId id="314" r:id="rId46"/>
    <p:sldId id="315" r:id="rId47"/>
    <p:sldId id="316" r:id="rId48"/>
    <p:sldId id="317" r:id="rId49"/>
    <p:sldId id="318" r:id="rId50"/>
    <p:sldId id="319" r:id="rId51"/>
    <p:sldId id="328" r:id="rId52"/>
    <p:sldId id="331" r:id="rId53"/>
    <p:sldId id="332" r:id="rId54"/>
    <p:sldId id="329" r:id="rId55"/>
    <p:sldId id="330" r:id="rId56"/>
    <p:sldId id="333" r:id="rId57"/>
    <p:sldId id="324" r:id="rId58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>
            <a:extLst>
              <a:ext uri="{FF2B5EF4-FFF2-40B4-BE49-F238E27FC236}">
                <a16:creationId xmlns:a16="http://schemas.microsoft.com/office/drawing/2014/main" id="{3488E0CA-2852-4DBD-A10C-9B7EFE26A5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0BEFDFF7-1B35-4235-A327-4D0E173EF5D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0136274-B2BE-4D9C-8BA9-81824DCF49B3}" type="datetimeFigureOut">
              <a:rPr lang="hu-HU"/>
              <a:pPr>
                <a:defRPr/>
              </a:pPr>
              <a:t>2020. 03. 01.</a:t>
            </a:fld>
            <a:endParaRPr lang="hu-HU"/>
          </a:p>
        </p:txBody>
      </p:sp>
      <p:sp>
        <p:nvSpPr>
          <p:cNvPr id="4" name="Diakép helye 3">
            <a:extLst>
              <a:ext uri="{FF2B5EF4-FFF2-40B4-BE49-F238E27FC236}">
                <a16:creationId xmlns:a16="http://schemas.microsoft.com/office/drawing/2014/main" id="{17993F39-2EF2-42A1-B775-0072EACAF9C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>
            <a:extLst>
              <a:ext uri="{FF2B5EF4-FFF2-40B4-BE49-F238E27FC236}">
                <a16:creationId xmlns:a16="http://schemas.microsoft.com/office/drawing/2014/main" id="{F814AF1D-CDD1-4339-8801-E4510AE3F1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3013D5CD-4481-4105-8ECA-1D8AF51BD22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4B82111-91A7-4D42-BE5E-D6994C0364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340B905-5CA2-4FF6-9010-E073618A1475}" type="slidenum">
              <a:rPr lang="hu-HU" altLang="sl-SI"/>
              <a:pPr>
                <a:defRPr/>
              </a:pPr>
              <a:t>‹#›</a:t>
            </a:fld>
            <a:endParaRPr lang="hu-HU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iakép helye 1">
            <a:extLst>
              <a:ext uri="{FF2B5EF4-FFF2-40B4-BE49-F238E27FC236}">
                <a16:creationId xmlns:a16="http://schemas.microsoft.com/office/drawing/2014/main" id="{8CCAD62C-85F9-489E-B43B-47D0E576798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Jegyzetek helye 2">
            <a:extLst>
              <a:ext uri="{FF2B5EF4-FFF2-40B4-BE49-F238E27FC236}">
                <a16:creationId xmlns:a16="http://schemas.microsoft.com/office/drawing/2014/main" id="{1C3188A0-C0A2-488C-8449-92AC6295199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4100" name="Dia számának helye 3">
            <a:extLst>
              <a:ext uri="{FF2B5EF4-FFF2-40B4-BE49-F238E27FC236}">
                <a16:creationId xmlns:a16="http://schemas.microsoft.com/office/drawing/2014/main" id="{3832D62D-8BCA-495F-8C38-3DCD2CE9B4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93941E-4D91-478D-8C7C-FDEBA6353731}" type="slidenum">
              <a:rPr lang="hu-HU" altLang="sl-SI" smtClean="0"/>
              <a:pPr/>
              <a:t>1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iakép helye 1">
            <a:extLst>
              <a:ext uri="{FF2B5EF4-FFF2-40B4-BE49-F238E27FC236}">
                <a16:creationId xmlns:a16="http://schemas.microsoft.com/office/drawing/2014/main" id="{F807A93B-71B8-4926-A5EB-5F867CE9409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Jegyzetek helye 2">
            <a:extLst>
              <a:ext uri="{FF2B5EF4-FFF2-40B4-BE49-F238E27FC236}">
                <a16:creationId xmlns:a16="http://schemas.microsoft.com/office/drawing/2014/main" id="{21A471A1-A474-46D7-9AF1-89D2465BD9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53252" name="Dia számának helye 3">
            <a:extLst>
              <a:ext uri="{FF2B5EF4-FFF2-40B4-BE49-F238E27FC236}">
                <a16:creationId xmlns:a16="http://schemas.microsoft.com/office/drawing/2014/main" id="{5FDBF1F4-20F6-4918-ADF9-C1417218DC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401B07-0223-4DA5-8B4D-131923D635A9}" type="slidenum">
              <a:rPr lang="hu-HU" altLang="sl-SI" smtClean="0"/>
              <a:pPr/>
              <a:t>10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iakép helye 1">
            <a:extLst>
              <a:ext uri="{FF2B5EF4-FFF2-40B4-BE49-F238E27FC236}">
                <a16:creationId xmlns:a16="http://schemas.microsoft.com/office/drawing/2014/main" id="{341EC6FB-847D-40F7-B654-C721D96A687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Jegyzetek helye 2">
            <a:extLst>
              <a:ext uri="{FF2B5EF4-FFF2-40B4-BE49-F238E27FC236}">
                <a16:creationId xmlns:a16="http://schemas.microsoft.com/office/drawing/2014/main" id="{307D0E08-5A2D-4AE7-BD39-684E78C9D9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55300" name="Dia számának helye 3">
            <a:extLst>
              <a:ext uri="{FF2B5EF4-FFF2-40B4-BE49-F238E27FC236}">
                <a16:creationId xmlns:a16="http://schemas.microsoft.com/office/drawing/2014/main" id="{AC032A6A-4A9A-40DF-B0CE-F157CD6AD5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5D16E2-8D68-4750-BD91-C504638B15F1}" type="slidenum">
              <a:rPr lang="hu-HU" altLang="sl-SI" smtClean="0"/>
              <a:pPr/>
              <a:t>11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iakép helye 1">
            <a:extLst>
              <a:ext uri="{FF2B5EF4-FFF2-40B4-BE49-F238E27FC236}">
                <a16:creationId xmlns:a16="http://schemas.microsoft.com/office/drawing/2014/main" id="{F762010C-09CD-41BC-9AE4-FC3D9D095C6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Jegyzetek helye 2">
            <a:extLst>
              <a:ext uri="{FF2B5EF4-FFF2-40B4-BE49-F238E27FC236}">
                <a16:creationId xmlns:a16="http://schemas.microsoft.com/office/drawing/2014/main" id="{41805D03-C6B6-4BFF-BEA5-58182C13219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57348" name="Dia számának helye 3">
            <a:extLst>
              <a:ext uri="{FF2B5EF4-FFF2-40B4-BE49-F238E27FC236}">
                <a16:creationId xmlns:a16="http://schemas.microsoft.com/office/drawing/2014/main" id="{0EE055B8-7408-42B3-807A-3346A64CFE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EBA650-D4C8-468F-91D4-152F7525EC0A}" type="slidenum">
              <a:rPr lang="hu-HU" altLang="sl-SI" smtClean="0"/>
              <a:pPr/>
              <a:t>12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iakép helye 1">
            <a:extLst>
              <a:ext uri="{FF2B5EF4-FFF2-40B4-BE49-F238E27FC236}">
                <a16:creationId xmlns:a16="http://schemas.microsoft.com/office/drawing/2014/main" id="{53A2A3DF-D0EA-4B0A-A12D-BBE5E20DB78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Jegyzetek helye 2">
            <a:extLst>
              <a:ext uri="{FF2B5EF4-FFF2-40B4-BE49-F238E27FC236}">
                <a16:creationId xmlns:a16="http://schemas.microsoft.com/office/drawing/2014/main" id="{6030C309-10F6-46CD-86EF-1A989626F7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59396" name="Dia számának helye 3">
            <a:extLst>
              <a:ext uri="{FF2B5EF4-FFF2-40B4-BE49-F238E27FC236}">
                <a16:creationId xmlns:a16="http://schemas.microsoft.com/office/drawing/2014/main" id="{E8A05758-6BAC-44B4-9599-50EBF775B1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001C418-6A06-4654-ACBB-13835BB5E649}" type="slidenum">
              <a:rPr lang="hu-HU" altLang="sl-SI" smtClean="0"/>
              <a:pPr/>
              <a:t>13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iakép helye 1">
            <a:extLst>
              <a:ext uri="{FF2B5EF4-FFF2-40B4-BE49-F238E27FC236}">
                <a16:creationId xmlns:a16="http://schemas.microsoft.com/office/drawing/2014/main" id="{0F60177E-8153-44B0-AF82-22AABFF85D8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Jegyzetek helye 2">
            <a:extLst>
              <a:ext uri="{FF2B5EF4-FFF2-40B4-BE49-F238E27FC236}">
                <a16:creationId xmlns:a16="http://schemas.microsoft.com/office/drawing/2014/main" id="{8EC96F10-3CE1-41C3-99D6-D63CE6FDED2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61444" name="Dia számának helye 3">
            <a:extLst>
              <a:ext uri="{FF2B5EF4-FFF2-40B4-BE49-F238E27FC236}">
                <a16:creationId xmlns:a16="http://schemas.microsoft.com/office/drawing/2014/main" id="{E1E44E45-AAF7-453B-AC15-185595E314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DEC3CE-FAAA-4782-BC3E-AB543A5D83D4}" type="slidenum">
              <a:rPr lang="hu-HU" altLang="sl-SI" smtClean="0"/>
              <a:pPr/>
              <a:t>14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iakép helye 1">
            <a:extLst>
              <a:ext uri="{FF2B5EF4-FFF2-40B4-BE49-F238E27FC236}">
                <a16:creationId xmlns:a16="http://schemas.microsoft.com/office/drawing/2014/main" id="{B58B1943-A0CF-4AB1-A641-61837CE1DAF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Jegyzetek helye 2">
            <a:extLst>
              <a:ext uri="{FF2B5EF4-FFF2-40B4-BE49-F238E27FC236}">
                <a16:creationId xmlns:a16="http://schemas.microsoft.com/office/drawing/2014/main" id="{CC235CBC-9E5B-47BA-B531-90E125A7EDF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63492" name="Dia számának helye 3">
            <a:extLst>
              <a:ext uri="{FF2B5EF4-FFF2-40B4-BE49-F238E27FC236}">
                <a16:creationId xmlns:a16="http://schemas.microsoft.com/office/drawing/2014/main" id="{E5610B6B-5123-48C6-A4C8-EE5E628ED1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56A131-16AB-423C-B1CA-098C185606D1}" type="slidenum">
              <a:rPr lang="hu-HU" altLang="sl-SI" smtClean="0"/>
              <a:pPr/>
              <a:t>15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iakép helye 1">
            <a:extLst>
              <a:ext uri="{FF2B5EF4-FFF2-40B4-BE49-F238E27FC236}">
                <a16:creationId xmlns:a16="http://schemas.microsoft.com/office/drawing/2014/main" id="{7D67A05B-A496-42B4-8B3A-AC31A170FFB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Jegyzetek helye 2">
            <a:extLst>
              <a:ext uri="{FF2B5EF4-FFF2-40B4-BE49-F238E27FC236}">
                <a16:creationId xmlns:a16="http://schemas.microsoft.com/office/drawing/2014/main" id="{D21BD0CC-B058-44A5-A0AC-05786B40CA8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65540" name="Dia számának helye 3">
            <a:extLst>
              <a:ext uri="{FF2B5EF4-FFF2-40B4-BE49-F238E27FC236}">
                <a16:creationId xmlns:a16="http://schemas.microsoft.com/office/drawing/2014/main" id="{D0A1E6C0-0A6D-4593-B362-61AFE0F587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E74CC3-DE3F-4D32-B231-3A7DB5152320}" type="slidenum">
              <a:rPr lang="hu-HU" altLang="sl-SI" smtClean="0"/>
              <a:pPr/>
              <a:t>16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iakép helye 1">
            <a:extLst>
              <a:ext uri="{FF2B5EF4-FFF2-40B4-BE49-F238E27FC236}">
                <a16:creationId xmlns:a16="http://schemas.microsoft.com/office/drawing/2014/main" id="{16E2BC5A-A205-40F0-957F-54635714F86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Jegyzetek helye 2">
            <a:extLst>
              <a:ext uri="{FF2B5EF4-FFF2-40B4-BE49-F238E27FC236}">
                <a16:creationId xmlns:a16="http://schemas.microsoft.com/office/drawing/2014/main" id="{95680AC9-555A-4591-9A4B-3FB7D3E2037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67588" name="Dia számának helye 3">
            <a:extLst>
              <a:ext uri="{FF2B5EF4-FFF2-40B4-BE49-F238E27FC236}">
                <a16:creationId xmlns:a16="http://schemas.microsoft.com/office/drawing/2014/main" id="{AAA4FE12-FF03-4084-BBCF-6265F429BF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79E92AD-660D-4F85-BD5C-6EE57E6F744E}" type="slidenum">
              <a:rPr lang="hu-HU" altLang="sl-SI" smtClean="0"/>
              <a:pPr/>
              <a:t>17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iakép helye 1">
            <a:extLst>
              <a:ext uri="{FF2B5EF4-FFF2-40B4-BE49-F238E27FC236}">
                <a16:creationId xmlns:a16="http://schemas.microsoft.com/office/drawing/2014/main" id="{8B9DFCF3-F36D-4C4E-887C-8A84129C520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Jegyzetek helye 2">
            <a:extLst>
              <a:ext uri="{FF2B5EF4-FFF2-40B4-BE49-F238E27FC236}">
                <a16:creationId xmlns:a16="http://schemas.microsoft.com/office/drawing/2014/main" id="{D17EE05D-0757-4A61-9B47-ABE23DBDC7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69636" name="Dia számának helye 3">
            <a:extLst>
              <a:ext uri="{FF2B5EF4-FFF2-40B4-BE49-F238E27FC236}">
                <a16:creationId xmlns:a16="http://schemas.microsoft.com/office/drawing/2014/main" id="{1E5E413C-31FB-44F4-8289-32A529943E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ABDBCE-A7C6-4BDF-A98E-5EF9EC42778B}" type="slidenum">
              <a:rPr lang="hu-HU" altLang="sl-SI" smtClean="0"/>
              <a:pPr/>
              <a:t>18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iakép helye 1">
            <a:extLst>
              <a:ext uri="{FF2B5EF4-FFF2-40B4-BE49-F238E27FC236}">
                <a16:creationId xmlns:a16="http://schemas.microsoft.com/office/drawing/2014/main" id="{49A81E4A-8173-41EA-A31D-00409ADFDAA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Jegyzetek helye 2">
            <a:extLst>
              <a:ext uri="{FF2B5EF4-FFF2-40B4-BE49-F238E27FC236}">
                <a16:creationId xmlns:a16="http://schemas.microsoft.com/office/drawing/2014/main" id="{9DD85BB7-EE3C-4E8D-A04A-1A96312D8F2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71684" name="Dia számának helye 3">
            <a:extLst>
              <a:ext uri="{FF2B5EF4-FFF2-40B4-BE49-F238E27FC236}">
                <a16:creationId xmlns:a16="http://schemas.microsoft.com/office/drawing/2014/main" id="{A9F8C073-6FFC-4A3C-8AAF-EC569F6DA6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9C0CC0-4EC2-4775-BCDE-20E8EFD1F321}" type="slidenum">
              <a:rPr lang="hu-HU" altLang="sl-SI" smtClean="0"/>
              <a:pPr/>
              <a:t>19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iakép helye 1">
            <a:extLst>
              <a:ext uri="{FF2B5EF4-FFF2-40B4-BE49-F238E27FC236}">
                <a16:creationId xmlns:a16="http://schemas.microsoft.com/office/drawing/2014/main" id="{B7C9C392-0630-4978-904B-6B4C07D3994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Jegyzetek helye 2">
            <a:extLst>
              <a:ext uri="{FF2B5EF4-FFF2-40B4-BE49-F238E27FC236}">
                <a16:creationId xmlns:a16="http://schemas.microsoft.com/office/drawing/2014/main" id="{BEC9CF3A-F480-4A08-8DD8-74C1D0881A9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26628" name="Dia számának helye 3">
            <a:extLst>
              <a:ext uri="{FF2B5EF4-FFF2-40B4-BE49-F238E27FC236}">
                <a16:creationId xmlns:a16="http://schemas.microsoft.com/office/drawing/2014/main" id="{A8285B79-0E88-41BE-84C5-67868469A8A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A0E2314-DB5A-44E1-9D8C-9D13F49BDEF4}" type="slidenum">
              <a:rPr lang="hu-HU" altLang="sl-SI" smtClean="0"/>
              <a:pPr/>
              <a:t>2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iakép helye 1">
            <a:extLst>
              <a:ext uri="{FF2B5EF4-FFF2-40B4-BE49-F238E27FC236}">
                <a16:creationId xmlns:a16="http://schemas.microsoft.com/office/drawing/2014/main" id="{74929607-61FE-4DCB-B545-DABA983D244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Jegyzetek helye 2">
            <a:extLst>
              <a:ext uri="{FF2B5EF4-FFF2-40B4-BE49-F238E27FC236}">
                <a16:creationId xmlns:a16="http://schemas.microsoft.com/office/drawing/2014/main" id="{677DC7FB-D890-45F7-9451-FC5DD7D7DDB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73732" name="Dia számának helye 3">
            <a:extLst>
              <a:ext uri="{FF2B5EF4-FFF2-40B4-BE49-F238E27FC236}">
                <a16:creationId xmlns:a16="http://schemas.microsoft.com/office/drawing/2014/main" id="{562271DE-CAB0-4EF8-A560-1B8FFA1C99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A80AE1F-4BFC-4A88-9B0D-AA14FD362BF7}" type="slidenum">
              <a:rPr lang="hu-HU" altLang="sl-SI" smtClean="0"/>
              <a:pPr/>
              <a:t>20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iakép helye 1">
            <a:extLst>
              <a:ext uri="{FF2B5EF4-FFF2-40B4-BE49-F238E27FC236}">
                <a16:creationId xmlns:a16="http://schemas.microsoft.com/office/drawing/2014/main" id="{94C71F3D-A667-4238-98B2-5C7F088CAF3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Jegyzetek helye 2">
            <a:extLst>
              <a:ext uri="{FF2B5EF4-FFF2-40B4-BE49-F238E27FC236}">
                <a16:creationId xmlns:a16="http://schemas.microsoft.com/office/drawing/2014/main" id="{5DAB06DF-76CF-4904-BF09-A46F52158B0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75780" name="Dia számának helye 3">
            <a:extLst>
              <a:ext uri="{FF2B5EF4-FFF2-40B4-BE49-F238E27FC236}">
                <a16:creationId xmlns:a16="http://schemas.microsoft.com/office/drawing/2014/main" id="{26AC3501-F544-4E4D-833D-DF05B38314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A58CE7-5DE3-4C8C-87E7-C8FAFDA0049E}" type="slidenum">
              <a:rPr lang="hu-HU" altLang="sl-SI" smtClean="0"/>
              <a:pPr/>
              <a:t>21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iakép helye 1">
            <a:extLst>
              <a:ext uri="{FF2B5EF4-FFF2-40B4-BE49-F238E27FC236}">
                <a16:creationId xmlns:a16="http://schemas.microsoft.com/office/drawing/2014/main" id="{FE249817-6184-4112-A83C-4AEF7072403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Jegyzetek helye 2">
            <a:extLst>
              <a:ext uri="{FF2B5EF4-FFF2-40B4-BE49-F238E27FC236}">
                <a16:creationId xmlns:a16="http://schemas.microsoft.com/office/drawing/2014/main" id="{2CD88977-0819-4687-8476-2682D0DA72A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77828" name="Dia számának helye 3">
            <a:extLst>
              <a:ext uri="{FF2B5EF4-FFF2-40B4-BE49-F238E27FC236}">
                <a16:creationId xmlns:a16="http://schemas.microsoft.com/office/drawing/2014/main" id="{357C215D-5EE4-4512-B3B7-46CA4280AF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BD14C7-F6AE-4539-9CF7-A4E33857C03F}" type="slidenum">
              <a:rPr lang="hu-HU" altLang="sl-SI" smtClean="0"/>
              <a:pPr/>
              <a:t>22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iakép helye 1">
            <a:extLst>
              <a:ext uri="{FF2B5EF4-FFF2-40B4-BE49-F238E27FC236}">
                <a16:creationId xmlns:a16="http://schemas.microsoft.com/office/drawing/2014/main" id="{CEEEEB20-143F-41A0-86D7-E482F46925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Jegyzetek helye 2">
            <a:extLst>
              <a:ext uri="{FF2B5EF4-FFF2-40B4-BE49-F238E27FC236}">
                <a16:creationId xmlns:a16="http://schemas.microsoft.com/office/drawing/2014/main" id="{F0C34E5D-2694-498C-A16F-7893D6C708D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79876" name="Dia számának helye 3">
            <a:extLst>
              <a:ext uri="{FF2B5EF4-FFF2-40B4-BE49-F238E27FC236}">
                <a16:creationId xmlns:a16="http://schemas.microsoft.com/office/drawing/2014/main" id="{2954F0EA-0F61-40A6-B5BA-28F6EDBCFF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0D8098-15C3-467D-90D2-33380533AC01}" type="slidenum">
              <a:rPr lang="hu-HU" altLang="sl-SI" smtClean="0"/>
              <a:pPr/>
              <a:t>23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iakép helye 1">
            <a:extLst>
              <a:ext uri="{FF2B5EF4-FFF2-40B4-BE49-F238E27FC236}">
                <a16:creationId xmlns:a16="http://schemas.microsoft.com/office/drawing/2014/main" id="{1D73ABFE-A6EE-400D-BF89-2719A1197CC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Jegyzetek helye 2">
            <a:extLst>
              <a:ext uri="{FF2B5EF4-FFF2-40B4-BE49-F238E27FC236}">
                <a16:creationId xmlns:a16="http://schemas.microsoft.com/office/drawing/2014/main" id="{9AEB2E3B-2FAD-495C-B861-50947E62BF1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81924" name="Dia számának helye 3">
            <a:extLst>
              <a:ext uri="{FF2B5EF4-FFF2-40B4-BE49-F238E27FC236}">
                <a16:creationId xmlns:a16="http://schemas.microsoft.com/office/drawing/2014/main" id="{3A177E06-E7BB-464A-9A34-D92C75639B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81E455-15FC-4297-9261-6A93E300A5EA}" type="slidenum">
              <a:rPr lang="hu-HU" altLang="sl-SI" smtClean="0"/>
              <a:pPr/>
              <a:t>24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Diakép helye 1">
            <a:extLst>
              <a:ext uri="{FF2B5EF4-FFF2-40B4-BE49-F238E27FC236}">
                <a16:creationId xmlns:a16="http://schemas.microsoft.com/office/drawing/2014/main" id="{563FF340-EFE0-4906-B635-9F69B83B25D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Jegyzetek helye 2">
            <a:extLst>
              <a:ext uri="{FF2B5EF4-FFF2-40B4-BE49-F238E27FC236}">
                <a16:creationId xmlns:a16="http://schemas.microsoft.com/office/drawing/2014/main" id="{619918E5-75A2-463E-B105-FAC10E5424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83972" name="Dia számának helye 3">
            <a:extLst>
              <a:ext uri="{FF2B5EF4-FFF2-40B4-BE49-F238E27FC236}">
                <a16:creationId xmlns:a16="http://schemas.microsoft.com/office/drawing/2014/main" id="{4D73295D-EB26-4BA5-A2B1-FA281FE64A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2D4531-CCF2-448C-A59A-4AAF9B2D7DDB}" type="slidenum">
              <a:rPr lang="hu-HU" altLang="sl-SI" smtClean="0"/>
              <a:pPr/>
              <a:t>25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iakép helye 1">
            <a:extLst>
              <a:ext uri="{FF2B5EF4-FFF2-40B4-BE49-F238E27FC236}">
                <a16:creationId xmlns:a16="http://schemas.microsoft.com/office/drawing/2014/main" id="{6A923606-576D-4DED-8EFF-FE2673FE7F3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Jegyzetek helye 2">
            <a:extLst>
              <a:ext uri="{FF2B5EF4-FFF2-40B4-BE49-F238E27FC236}">
                <a16:creationId xmlns:a16="http://schemas.microsoft.com/office/drawing/2014/main" id="{4B4CA1C1-1FE3-4E5F-92A4-73832CA1D32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86020" name="Dia számának helye 3">
            <a:extLst>
              <a:ext uri="{FF2B5EF4-FFF2-40B4-BE49-F238E27FC236}">
                <a16:creationId xmlns:a16="http://schemas.microsoft.com/office/drawing/2014/main" id="{9D3E2DE5-7A17-44AA-8A0D-4010537931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A0A6A2-AAAE-40D7-B5DB-65081D9B098B}" type="slidenum">
              <a:rPr lang="hu-HU" altLang="sl-SI" smtClean="0"/>
              <a:pPr/>
              <a:t>26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Diakép helye 1">
            <a:extLst>
              <a:ext uri="{FF2B5EF4-FFF2-40B4-BE49-F238E27FC236}">
                <a16:creationId xmlns:a16="http://schemas.microsoft.com/office/drawing/2014/main" id="{CCEEB83C-26DA-407A-81A9-B5001E7F250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Jegyzetek helye 2">
            <a:extLst>
              <a:ext uri="{FF2B5EF4-FFF2-40B4-BE49-F238E27FC236}">
                <a16:creationId xmlns:a16="http://schemas.microsoft.com/office/drawing/2014/main" id="{5C7B6E65-2542-4528-8949-A879FBC31B3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88068" name="Dia számának helye 3">
            <a:extLst>
              <a:ext uri="{FF2B5EF4-FFF2-40B4-BE49-F238E27FC236}">
                <a16:creationId xmlns:a16="http://schemas.microsoft.com/office/drawing/2014/main" id="{896866E4-637E-46EC-AA50-EF74FBE1F9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E7A530D-EA8A-4DE0-BAE6-4A0FEFBC3AFC}" type="slidenum">
              <a:rPr lang="hu-HU" altLang="sl-SI" smtClean="0"/>
              <a:pPr/>
              <a:t>27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Diakép helye 1">
            <a:extLst>
              <a:ext uri="{FF2B5EF4-FFF2-40B4-BE49-F238E27FC236}">
                <a16:creationId xmlns:a16="http://schemas.microsoft.com/office/drawing/2014/main" id="{27604365-3BDF-466A-B115-7CBEA36210A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Jegyzetek helye 2">
            <a:extLst>
              <a:ext uri="{FF2B5EF4-FFF2-40B4-BE49-F238E27FC236}">
                <a16:creationId xmlns:a16="http://schemas.microsoft.com/office/drawing/2014/main" id="{9148FB83-62EF-4A56-8C09-1C736A869E9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90116" name="Dia számának helye 3">
            <a:extLst>
              <a:ext uri="{FF2B5EF4-FFF2-40B4-BE49-F238E27FC236}">
                <a16:creationId xmlns:a16="http://schemas.microsoft.com/office/drawing/2014/main" id="{A83A22D5-0682-47F2-B53C-625EFE3483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03B885-8C70-40F3-AEAA-6A28E7F6343E}" type="slidenum">
              <a:rPr lang="hu-HU" altLang="sl-SI" smtClean="0"/>
              <a:pPr/>
              <a:t>28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Diakép helye 1">
            <a:extLst>
              <a:ext uri="{FF2B5EF4-FFF2-40B4-BE49-F238E27FC236}">
                <a16:creationId xmlns:a16="http://schemas.microsoft.com/office/drawing/2014/main" id="{D7A76803-0472-48DB-8151-8B417D26B90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Jegyzetek helye 2">
            <a:extLst>
              <a:ext uri="{FF2B5EF4-FFF2-40B4-BE49-F238E27FC236}">
                <a16:creationId xmlns:a16="http://schemas.microsoft.com/office/drawing/2014/main" id="{38736BB8-FABF-48E4-9441-E2233A64A12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92164" name="Dia számának helye 3">
            <a:extLst>
              <a:ext uri="{FF2B5EF4-FFF2-40B4-BE49-F238E27FC236}">
                <a16:creationId xmlns:a16="http://schemas.microsoft.com/office/drawing/2014/main" id="{603D8EBE-1281-4342-B6ED-85A69D57B7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6DC931-6690-4C48-89CA-C1BA9A0E29D0}" type="slidenum">
              <a:rPr lang="hu-HU" altLang="sl-SI" smtClean="0"/>
              <a:pPr/>
              <a:t>29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iakép helye 1">
            <a:extLst>
              <a:ext uri="{FF2B5EF4-FFF2-40B4-BE49-F238E27FC236}">
                <a16:creationId xmlns:a16="http://schemas.microsoft.com/office/drawing/2014/main" id="{1EA62626-BC8F-4070-94EC-69680AB0F2A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Jegyzetek helye 2">
            <a:extLst>
              <a:ext uri="{FF2B5EF4-FFF2-40B4-BE49-F238E27FC236}">
                <a16:creationId xmlns:a16="http://schemas.microsoft.com/office/drawing/2014/main" id="{6FA872C7-7014-4087-B295-AD32FE1DDA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28676" name="Dia számának helye 3">
            <a:extLst>
              <a:ext uri="{FF2B5EF4-FFF2-40B4-BE49-F238E27FC236}">
                <a16:creationId xmlns:a16="http://schemas.microsoft.com/office/drawing/2014/main" id="{9695F505-22FA-4102-9B34-3AF0F03EB1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AF90AEC-5C5F-46FE-93A1-1C9C6497E416}" type="slidenum">
              <a:rPr lang="hu-HU" altLang="sl-SI" smtClean="0"/>
              <a:pPr/>
              <a:t>3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Diakép helye 1">
            <a:extLst>
              <a:ext uri="{FF2B5EF4-FFF2-40B4-BE49-F238E27FC236}">
                <a16:creationId xmlns:a16="http://schemas.microsoft.com/office/drawing/2014/main" id="{921E8F86-518C-4F57-AD59-1E2D41D6297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Jegyzetek helye 2">
            <a:extLst>
              <a:ext uri="{FF2B5EF4-FFF2-40B4-BE49-F238E27FC236}">
                <a16:creationId xmlns:a16="http://schemas.microsoft.com/office/drawing/2014/main" id="{E4A403FC-85EC-4D7B-82B4-1DC31D8ED8E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94212" name="Dia számának helye 3">
            <a:extLst>
              <a:ext uri="{FF2B5EF4-FFF2-40B4-BE49-F238E27FC236}">
                <a16:creationId xmlns:a16="http://schemas.microsoft.com/office/drawing/2014/main" id="{AE68D8E3-16CD-44AB-8B44-C7B61B1E0A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B3F153-E0B4-40B3-AC0F-0C152C7F96BD}" type="slidenum">
              <a:rPr lang="hu-HU" altLang="sl-SI" smtClean="0"/>
              <a:pPr/>
              <a:t>30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Diakép helye 1">
            <a:extLst>
              <a:ext uri="{FF2B5EF4-FFF2-40B4-BE49-F238E27FC236}">
                <a16:creationId xmlns:a16="http://schemas.microsoft.com/office/drawing/2014/main" id="{943EEE41-AADF-4F9C-BE7A-EAF33FF57ED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59" name="Jegyzetek helye 2">
            <a:extLst>
              <a:ext uri="{FF2B5EF4-FFF2-40B4-BE49-F238E27FC236}">
                <a16:creationId xmlns:a16="http://schemas.microsoft.com/office/drawing/2014/main" id="{C99FFB7D-DFC2-45B1-90CE-EC0E330E193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96260" name="Dia számának helye 3">
            <a:extLst>
              <a:ext uri="{FF2B5EF4-FFF2-40B4-BE49-F238E27FC236}">
                <a16:creationId xmlns:a16="http://schemas.microsoft.com/office/drawing/2014/main" id="{D7A428E8-F086-4528-8024-ED059A7941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88737B-5D2E-4927-AED7-603D17D8E74A}" type="slidenum">
              <a:rPr lang="hu-HU" altLang="sl-SI" smtClean="0"/>
              <a:pPr/>
              <a:t>31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Diakép helye 1">
            <a:extLst>
              <a:ext uri="{FF2B5EF4-FFF2-40B4-BE49-F238E27FC236}">
                <a16:creationId xmlns:a16="http://schemas.microsoft.com/office/drawing/2014/main" id="{11EF0195-266F-4B8F-B791-BFFC547C16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Jegyzetek helye 2">
            <a:extLst>
              <a:ext uri="{FF2B5EF4-FFF2-40B4-BE49-F238E27FC236}">
                <a16:creationId xmlns:a16="http://schemas.microsoft.com/office/drawing/2014/main" id="{BD309611-9FF4-40C6-8FA9-9D11AC40ED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98308" name="Dia számának helye 3">
            <a:extLst>
              <a:ext uri="{FF2B5EF4-FFF2-40B4-BE49-F238E27FC236}">
                <a16:creationId xmlns:a16="http://schemas.microsoft.com/office/drawing/2014/main" id="{C390A8DC-CA09-4095-A65A-0B620CFF29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626DD32-C539-43E0-8307-2F0FF8AF0544}" type="slidenum">
              <a:rPr lang="hu-HU" altLang="sl-SI" smtClean="0"/>
              <a:pPr/>
              <a:t>32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Diakép helye 1">
            <a:extLst>
              <a:ext uri="{FF2B5EF4-FFF2-40B4-BE49-F238E27FC236}">
                <a16:creationId xmlns:a16="http://schemas.microsoft.com/office/drawing/2014/main" id="{E053C480-3E5E-4D14-A914-960BDD4E05E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Jegyzetek helye 2">
            <a:extLst>
              <a:ext uri="{FF2B5EF4-FFF2-40B4-BE49-F238E27FC236}">
                <a16:creationId xmlns:a16="http://schemas.microsoft.com/office/drawing/2014/main" id="{BB4F2A6E-37CB-484B-9062-E3F3011833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100356" name="Dia számának helye 3">
            <a:extLst>
              <a:ext uri="{FF2B5EF4-FFF2-40B4-BE49-F238E27FC236}">
                <a16:creationId xmlns:a16="http://schemas.microsoft.com/office/drawing/2014/main" id="{0E0763B7-1B4C-4662-8D7E-C8EB825ECD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D189EFE-3F8B-45FD-A708-57EDB3ECCCF9}" type="slidenum">
              <a:rPr lang="hu-HU" altLang="sl-SI" smtClean="0"/>
              <a:pPr/>
              <a:t>33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Diakép helye 1">
            <a:extLst>
              <a:ext uri="{FF2B5EF4-FFF2-40B4-BE49-F238E27FC236}">
                <a16:creationId xmlns:a16="http://schemas.microsoft.com/office/drawing/2014/main" id="{A3818435-D794-4152-95B3-DF548A8086C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3" name="Jegyzetek helye 2">
            <a:extLst>
              <a:ext uri="{FF2B5EF4-FFF2-40B4-BE49-F238E27FC236}">
                <a16:creationId xmlns:a16="http://schemas.microsoft.com/office/drawing/2014/main" id="{684B52EC-35FB-45B2-A3A8-5084C71B5F4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102404" name="Dia számának helye 3">
            <a:extLst>
              <a:ext uri="{FF2B5EF4-FFF2-40B4-BE49-F238E27FC236}">
                <a16:creationId xmlns:a16="http://schemas.microsoft.com/office/drawing/2014/main" id="{D718EC32-92DF-4440-A5E2-780979388B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FB5A918-CC84-472F-8947-6174EEAB915E}" type="slidenum">
              <a:rPr lang="hu-HU" altLang="sl-SI" smtClean="0"/>
              <a:pPr/>
              <a:t>34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Diakép helye 1">
            <a:extLst>
              <a:ext uri="{FF2B5EF4-FFF2-40B4-BE49-F238E27FC236}">
                <a16:creationId xmlns:a16="http://schemas.microsoft.com/office/drawing/2014/main" id="{349EA88A-A832-4420-BBE7-C42E00594B2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4451" name="Jegyzetek helye 2">
            <a:extLst>
              <a:ext uri="{FF2B5EF4-FFF2-40B4-BE49-F238E27FC236}">
                <a16:creationId xmlns:a16="http://schemas.microsoft.com/office/drawing/2014/main" id="{9667BCD2-C5D5-4E14-98E1-1D22862763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104452" name="Dia számának helye 3">
            <a:extLst>
              <a:ext uri="{FF2B5EF4-FFF2-40B4-BE49-F238E27FC236}">
                <a16:creationId xmlns:a16="http://schemas.microsoft.com/office/drawing/2014/main" id="{701A1258-FB71-4930-B5AA-952ADFF5F4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E3D51F6-A027-43F1-B627-740DB6DD7B9A}" type="slidenum">
              <a:rPr lang="hu-HU" altLang="sl-SI" smtClean="0"/>
              <a:pPr/>
              <a:t>35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Diakép helye 1">
            <a:extLst>
              <a:ext uri="{FF2B5EF4-FFF2-40B4-BE49-F238E27FC236}">
                <a16:creationId xmlns:a16="http://schemas.microsoft.com/office/drawing/2014/main" id="{5C8AB734-8F9C-4A6E-B6EC-6351F4C4195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6499" name="Jegyzetek helye 2">
            <a:extLst>
              <a:ext uri="{FF2B5EF4-FFF2-40B4-BE49-F238E27FC236}">
                <a16:creationId xmlns:a16="http://schemas.microsoft.com/office/drawing/2014/main" id="{5591D70D-87D0-4676-B7AE-5C51F4A938F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106500" name="Dia számának helye 3">
            <a:extLst>
              <a:ext uri="{FF2B5EF4-FFF2-40B4-BE49-F238E27FC236}">
                <a16:creationId xmlns:a16="http://schemas.microsoft.com/office/drawing/2014/main" id="{DA03DE04-65F7-448E-9AF1-68EC00DD19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AB86D5-592E-4B52-B0FD-55FE7DAB706A}" type="slidenum">
              <a:rPr lang="hu-HU" altLang="sl-SI" smtClean="0"/>
              <a:pPr/>
              <a:t>36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Diakép helye 1">
            <a:extLst>
              <a:ext uri="{FF2B5EF4-FFF2-40B4-BE49-F238E27FC236}">
                <a16:creationId xmlns:a16="http://schemas.microsoft.com/office/drawing/2014/main" id="{73F621BD-4656-423F-A1CD-D18FB8168D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7" name="Jegyzetek helye 2">
            <a:extLst>
              <a:ext uri="{FF2B5EF4-FFF2-40B4-BE49-F238E27FC236}">
                <a16:creationId xmlns:a16="http://schemas.microsoft.com/office/drawing/2014/main" id="{B2DDE092-375E-49DB-8C3B-81BC4E7D24F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108548" name="Dia számának helye 3">
            <a:extLst>
              <a:ext uri="{FF2B5EF4-FFF2-40B4-BE49-F238E27FC236}">
                <a16:creationId xmlns:a16="http://schemas.microsoft.com/office/drawing/2014/main" id="{1117FFDB-6E96-485B-9FA2-DC23B664ED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D549E9-15C9-4B88-9DAD-6A0632E4B599}" type="slidenum">
              <a:rPr lang="hu-HU" altLang="sl-SI" smtClean="0"/>
              <a:pPr/>
              <a:t>37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Diakép helye 1">
            <a:extLst>
              <a:ext uri="{FF2B5EF4-FFF2-40B4-BE49-F238E27FC236}">
                <a16:creationId xmlns:a16="http://schemas.microsoft.com/office/drawing/2014/main" id="{06FC4741-DF18-46CF-9B25-F7C87D91BD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5" name="Jegyzetek helye 2">
            <a:extLst>
              <a:ext uri="{FF2B5EF4-FFF2-40B4-BE49-F238E27FC236}">
                <a16:creationId xmlns:a16="http://schemas.microsoft.com/office/drawing/2014/main" id="{922187C1-FFA5-494B-A13D-2E7080E3DE0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110596" name="Dia számának helye 3">
            <a:extLst>
              <a:ext uri="{FF2B5EF4-FFF2-40B4-BE49-F238E27FC236}">
                <a16:creationId xmlns:a16="http://schemas.microsoft.com/office/drawing/2014/main" id="{B26F46EC-6B68-413C-ACBB-43EAC09022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DE103C-FBD2-4E4C-9A0B-6A95C3F346CC}" type="slidenum">
              <a:rPr lang="hu-HU" altLang="sl-SI" smtClean="0"/>
              <a:pPr/>
              <a:t>38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Diakép helye 1">
            <a:extLst>
              <a:ext uri="{FF2B5EF4-FFF2-40B4-BE49-F238E27FC236}">
                <a16:creationId xmlns:a16="http://schemas.microsoft.com/office/drawing/2014/main" id="{8B553410-BB42-4BE5-8FE1-54A1BDBEF16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3" name="Jegyzetek helye 2">
            <a:extLst>
              <a:ext uri="{FF2B5EF4-FFF2-40B4-BE49-F238E27FC236}">
                <a16:creationId xmlns:a16="http://schemas.microsoft.com/office/drawing/2014/main" id="{D00E2464-E4C0-4166-8277-39027156EB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112644" name="Dia számának helye 3">
            <a:extLst>
              <a:ext uri="{FF2B5EF4-FFF2-40B4-BE49-F238E27FC236}">
                <a16:creationId xmlns:a16="http://schemas.microsoft.com/office/drawing/2014/main" id="{F470A931-2B2C-4616-9A25-03B53A785B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41AFF7-77A4-4A66-AB22-F6FFB67BE2CC}" type="slidenum">
              <a:rPr lang="hu-HU" altLang="sl-SI" smtClean="0"/>
              <a:pPr/>
              <a:t>39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iakép helye 1">
            <a:extLst>
              <a:ext uri="{FF2B5EF4-FFF2-40B4-BE49-F238E27FC236}">
                <a16:creationId xmlns:a16="http://schemas.microsoft.com/office/drawing/2014/main" id="{1A0B1423-7E08-4F15-83F4-74382CD1549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Jegyzetek helye 2">
            <a:extLst>
              <a:ext uri="{FF2B5EF4-FFF2-40B4-BE49-F238E27FC236}">
                <a16:creationId xmlns:a16="http://schemas.microsoft.com/office/drawing/2014/main" id="{35676B08-3C5F-418B-BD0E-2E2DE96C3C9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30724" name="Dia számának helye 3">
            <a:extLst>
              <a:ext uri="{FF2B5EF4-FFF2-40B4-BE49-F238E27FC236}">
                <a16:creationId xmlns:a16="http://schemas.microsoft.com/office/drawing/2014/main" id="{4F4AA124-0661-4047-8818-92AE8A223E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42780F-75AC-4AB1-ADD5-1F3F0941CEF7}" type="slidenum">
              <a:rPr lang="hu-HU" altLang="sl-SI" smtClean="0"/>
              <a:pPr/>
              <a:t>4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Diakép helye 1">
            <a:extLst>
              <a:ext uri="{FF2B5EF4-FFF2-40B4-BE49-F238E27FC236}">
                <a16:creationId xmlns:a16="http://schemas.microsoft.com/office/drawing/2014/main" id="{52A25FF9-475D-48A2-A161-86649814133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Jegyzetek helye 2">
            <a:extLst>
              <a:ext uri="{FF2B5EF4-FFF2-40B4-BE49-F238E27FC236}">
                <a16:creationId xmlns:a16="http://schemas.microsoft.com/office/drawing/2014/main" id="{F6E219E0-D8C6-48D2-B37D-0EC1199F1B3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114692" name="Dia számának helye 3">
            <a:extLst>
              <a:ext uri="{FF2B5EF4-FFF2-40B4-BE49-F238E27FC236}">
                <a16:creationId xmlns:a16="http://schemas.microsoft.com/office/drawing/2014/main" id="{AE8DA927-42FC-45C0-B50A-89ADCF4EE1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2DB7A4-F400-478D-A486-DB5E43ADEAA5}" type="slidenum">
              <a:rPr lang="hu-HU" altLang="sl-SI" smtClean="0"/>
              <a:pPr/>
              <a:t>40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Diakép helye 1">
            <a:extLst>
              <a:ext uri="{FF2B5EF4-FFF2-40B4-BE49-F238E27FC236}">
                <a16:creationId xmlns:a16="http://schemas.microsoft.com/office/drawing/2014/main" id="{124B6691-2F1F-4243-9881-AC594B95463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39" name="Jegyzetek helye 2">
            <a:extLst>
              <a:ext uri="{FF2B5EF4-FFF2-40B4-BE49-F238E27FC236}">
                <a16:creationId xmlns:a16="http://schemas.microsoft.com/office/drawing/2014/main" id="{832724A5-28D5-4265-928E-9F96392A73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116740" name="Dia számának helye 3">
            <a:extLst>
              <a:ext uri="{FF2B5EF4-FFF2-40B4-BE49-F238E27FC236}">
                <a16:creationId xmlns:a16="http://schemas.microsoft.com/office/drawing/2014/main" id="{21E64B44-F39A-4AC1-A5D0-A0B1B1461B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BF4F29-116C-43EE-8651-D0F42BC8F47D}" type="slidenum">
              <a:rPr lang="hu-HU" altLang="sl-SI" smtClean="0"/>
              <a:pPr/>
              <a:t>41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Diakép helye 1">
            <a:extLst>
              <a:ext uri="{FF2B5EF4-FFF2-40B4-BE49-F238E27FC236}">
                <a16:creationId xmlns:a16="http://schemas.microsoft.com/office/drawing/2014/main" id="{CD94B534-6FED-4D2D-AB7C-BFDE8B6CA14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Jegyzetek helye 2">
            <a:extLst>
              <a:ext uri="{FF2B5EF4-FFF2-40B4-BE49-F238E27FC236}">
                <a16:creationId xmlns:a16="http://schemas.microsoft.com/office/drawing/2014/main" id="{0C96B3EB-9CAE-4753-9A96-0F1F482DA6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118788" name="Dia számának helye 3">
            <a:extLst>
              <a:ext uri="{FF2B5EF4-FFF2-40B4-BE49-F238E27FC236}">
                <a16:creationId xmlns:a16="http://schemas.microsoft.com/office/drawing/2014/main" id="{E72360E9-9C23-4CEA-B62F-CEBF11625C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607DB2-CF9C-4773-8323-8CA19A92F964}" type="slidenum">
              <a:rPr lang="hu-HU" altLang="sl-SI" smtClean="0"/>
              <a:pPr/>
              <a:t>42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Diakép helye 1">
            <a:extLst>
              <a:ext uri="{FF2B5EF4-FFF2-40B4-BE49-F238E27FC236}">
                <a16:creationId xmlns:a16="http://schemas.microsoft.com/office/drawing/2014/main" id="{DC1794AF-F49A-47BC-BA1D-DD8869182F8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5" name="Jegyzetek helye 2">
            <a:extLst>
              <a:ext uri="{FF2B5EF4-FFF2-40B4-BE49-F238E27FC236}">
                <a16:creationId xmlns:a16="http://schemas.microsoft.com/office/drawing/2014/main" id="{B3237C0D-7F01-413B-9F0F-294D44FD748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120836" name="Dia számának helye 3">
            <a:extLst>
              <a:ext uri="{FF2B5EF4-FFF2-40B4-BE49-F238E27FC236}">
                <a16:creationId xmlns:a16="http://schemas.microsoft.com/office/drawing/2014/main" id="{C59B1CF6-CB05-48BA-92A6-BF9B3838A7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A2AB1B-2258-4413-B7CB-B95C1B2A4CE1}" type="slidenum">
              <a:rPr lang="hu-HU" altLang="sl-SI" smtClean="0"/>
              <a:pPr/>
              <a:t>43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Diakép helye 1">
            <a:extLst>
              <a:ext uri="{FF2B5EF4-FFF2-40B4-BE49-F238E27FC236}">
                <a16:creationId xmlns:a16="http://schemas.microsoft.com/office/drawing/2014/main" id="{A3CF1AD0-ED6E-40FB-8334-3F740EB44B7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883" name="Jegyzetek helye 2">
            <a:extLst>
              <a:ext uri="{FF2B5EF4-FFF2-40B4-BE49-F238E27FC236}">
                <a16:creationId xmlns:a16="http://schemas.microsoft.com/office/drawing/2014/main" id="{B1DE3B4B-970F-41AD-8BDD-2CF161357A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122884" name="Dia számának helye 3">
            <a:extLst>
              <a:ext uri="{FF2B5EF4-FFF2-40B4-BE49-F238E27FC236}">
                <a16:creationId xmlns:a16="http://schemas.microsoft.com/office/drawing/2014/main" id="{0C8251FC-2CF0-400A-9049-42A3AB0E60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E932D98-88B9-4293-9E53-42104E15CF42}" type="slidenum">
              <a:rPr lang="hu-HU" altLang="sl-SI" smtClean="0"/>
              <a:pPr/>
              <a:t>44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Diakép helye 1">
            <a:extLst>
              <a:ext uri="{FF2B5EF4-FFF2-40B4-BE49-F238E27FC236}">
                <a16:creationId xmlns:a16="http://schemas.microsoft.com/office/drawing/2014/main" id="{99BF6A48-CBAA-4733-8730-D22F54F0F93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Jegyzetek helye 2">
            <a:extLst>
              <a:ext uri="{FF2B5EF4-FFF2-40B4-BE49-F238E27FC236}">
                <a16:creationId xmlns:a16="http://schemas.microsoft.com/office/drawing/2014/main" id="{278EF7DD-7C1F-4134-ADF8-E3AA8B70999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124932" name="Dia számának helye 3">
            <a:extLst>
              <a:ext uri="{FF2B5EF4-FFF2-40B4-BE49-F238E27FC236}">
                <a16:creationId xmlns:a16="http://schemas.microsoft.com/office/drawing/2014/main" id="{E985F1C3-8423-4015-B654-9F8C6C1F98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A3B2FE-D4D3-40F2-96D2-94F296FC68A9}" type="slidenum">
              <a:rPr lang="hu-HU" altLang="sl-SI" smtClean="0"/>
              <a:pPr/>
              <a:t>45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Diakép helye 1">
            <a:extLst>
              <a:ext uri="{FF2B5EF4-FFF2-40B4-BE49-F238E27FC236}">
                <a16:creationId xmlns:a16="http://schemas.microsoft.com/office/drawing/2014/main" id="{D51848FD-9EA4-4E68-8E86-6066D42A0ED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Jegyzetek helye 2">
            <a:extLst>
              <a:ext uri="{FF2B5EF4-FFF2-40B4-BE49-F238E27FC236}">
                <a16:creationId xmlns:a16="http://schemas.microsoft.com/office/drawing/2014/main" id="{0F7DF765-982E-4CEA-84FC-B1C1DA5F2F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126980" name="Dia számának helye 3">
            <a:extLst>
              <a:ext uri="{FF2B5EF4-FFF2-40B4-BE49-F238E27FC236}">
                <a16:creationId xmlns:a16="http://schemas.microsoft.com/office/drawing/2014/main" id="{6E97C687-9F64-4B86-9F87-42803F5DA7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04BF49C-192D-4871-9D4B-9DA2636592F4}" type="slidenum">
              <a:rPr lang="hu-HU" altLang="sl-SI" smtClean="0"/>
              <a:pPr/>
              <a:t>46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Diakép helye 1">
            <a:extLst>
              <a:ext uri="{FF2B5EF4-FFF2-40B4-BE49-F238E27FC236}">
                <a16:creationId xmlns:a16="http://schemas.microsoft.com/office/drawing/2014/main" id="{227B235C-2629-485E-BAE5-695CA07B17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9027" name="Jegyzetek helye 2">
            <a:extLst>
              <a:ext uri="{FF2B5EF4-FFF2-40B4-BE49-F238E27FC236}">
                <a16:creationId xmlns:a16="http://schemas.microsoft.com/office/drawing/2014/main" id="{EFB6F655-DB93-48C9-A10B-C92E74C9D5D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129028" name="Dia számának helye 3">
            <a:extLst>
              <a:ext uri="{FF2B5EF4-FFF2-40B4-BE49-F238E27FC236}">
                <a16:creationId xmlns:a16="http://schemas.microsoft.com/office/drawing/2014/main" id="{31AADC0E-6818-4E7C-9E8D-60466D0C00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E546534-9D5A-484B-9C19-B5DB644757C9}" type="slidenum">
              <a:rPr lang="hu-HU" altLang="sl-SI" smtClean="0"/>
              <a:pPr/>
              <a:t>47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Diakép helye 1">
            <a:extLst>
              <a:ext uri="{FF2B5EF4-FFF2-40B4-BE49-F238E27FC236}">
                <a16:creationId xmlns:a16="http://schemas.microsoft.com/office/drawing/2014/main" id="{219BA3CD-AF3D-452E-AD7D-372AC089507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1075" name="Jegyzetek helye 2">
            <a:extLst>
              <a:ext uri="{FF2B5EF4-FFF2-40B4-BE49-F238E27FC236}">
                <a16:creationId xmlns:a16="http://schemas.microsoft.com/office/drawing/2014/main" id="{8A77C6A5-F18D-4A5F-A410-EA121E53C71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131076" name="Dia számának helye 3">
            <a:extLst>
              <a:ext uri="{FF2B5EF4-FFF2-40B4-BE49-F238E27FC236}">
                <a16:creationId xmlns:a16="http://schemas.microsoft.com/office/drawing/2014/main" id="{5297BD31-9305-4DEF-8F6A-5A31A0406C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EEC5882-C797-4DB0-A224-61C09D42DA94}" type="slidenum">
              <a:rPr lang="hu-HU" altLang="sl-SI" smtClean="0"/>
              <a:pPr/>
              <a:t>48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Diakép helye 1">
            <a:extLst>
              <a:ext uri="{FF2B5EF4-FFF2-40B4-BE49-F238E27FC236}">
                <a16:creationId xmlns:a16="http://schemas.microsoft.com/office/drawing/2014/main" id="{19D11EBB-017E-4479-8C95-39170DEA4E5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23" name="Jegyzetek helye 2">
            <a:extLst>
              <a:ext uri="{FF2B5EF4-FFF2-40B4-BE49-F238E27FC236}">
                <a16:creationId xmlns:a16="http://schemas.microsoft.com/office/drawing/2014/main" id="{9FCA8463-1411-46C8-BFB5-F6A90C5C87F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133124" name="Dia számának helye 3">
            <a:extLst>
              <a:ext uri="{FF2B5EF4-FFF2-40B4-BE49-F238E27FC236}">
                <a16:creationId xmlns:a16="http://schemas.microsoft.com/office/drawing/2014/main" id="{25CC9572-DC30-4C57-A34B-3F5BA19FA0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D10290D-14E0-49A1-830B-893FBCD667AD}" type="slidenum">
              <a:rPr lang="hu-HU" altLang="sl-SI" smtClean="0"/>
              <a:pPr/>
              <a:t>49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iakép helye 1">
            <a:extLst>
              <a:ext uri="{FF2B5EF4-FFF2-40B4-BE49-F238E27FC236}">
                <a16:creationId xmlns:a16="http://schemas.microsoft.com/office/drawing/2014/main" id="{67B2CBA2-D9F5-490F-9DF7-2B1D1EC693E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Jegyzetek helye 2">
            <a:extLst>
              <a:ext uri="{FF2B5EF4-FFF2-40B4-BE49-F238E27FC236}">
                <a16:creationId xmlns:a16="http://schemas.microsoft.com/office/drawing/2014/main" id="{F52048D4-CD04-458B-92BC-4735BC140A6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32772" name="Dia számának helye 3">
            <a:extLst>
              <a:ext uri="{FF2B5EF4-FFF2-40B4-BE49-F238E27FC236}">
                <a16:creationId xmlns:a16="http://schemas.microsoft.com/office/drawing/2014/main" id="{26F71810-4700-46CC-BFDB-DB6FFC687D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B8FC1DA-174A-4581-B87E-E246BDF64359}" type="slidenum">
              <a:rPr lang="hu-HU" altLang="sl-SI" smtClean="0"/>
              <a:pPr/>
              <a:t>5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Diakép helye 1">
            <a:extLst>
              <a:ext uri="{FF2B5EF4-FFF2-40B4-BE49-F238E27FC236}">
                <a16:creationId xmlns:a16="http://schemas.microsoft.com/office/drawing/2014/main" id="{12A003BF-446C-4629-BA01-B54A278AED8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1" name="Jegyzetek helye 2">
            <a:extLst>
              <a:ext uri="{FF2B5EF4-FFF2-40B4-BE49-F238E27FC236}">
                <a16:creationId xmlns:a16="http://schemas.microsoft.com/office/drawing/2014/main" id="{1310E59A-93CD-4933-AA65-55B6B7E535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135172" name="Dia számának helye 3">
            <a:extLst>
              <a:ext uri="{FF2B5EF4-FFF2-40B4-BE49-F238E27FC236}">
                <a16:creationId xmlns:a16="http://schemas.microsoft.com/office/drawing/2014/main" id="{83ACC728-28AE-46EB-874B-93A92DE811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87E0CD1-41CB-4556-8047-CF2F1E48C375}" type="slidenum">
              <a:rPr lang="hu-HU" altLang="sl-SI" smtClean="0"/>
              <a:pPr/>
              <a:t>50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8D774-6FFD-4C61-A913-FBA646821672}" type="slidenum">
              <a:rPr lang="hu-HU" smtClean="0"/>
              <a:t>51</a:t>
            </a:fld>
            <a:endParaRPr lang="hu-HU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8D774-6FFD-4C61-A913-FBA646821672}" type="slidenum">
              <a:rPr lang="hu-HU" smtClean="0"/>
              <a:t>54</a:t>
            </a:fld>
            <a:endParaRPr lang="hu-HU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>
            <a:extLst>
              <a:ext uri="{FF2B5EF4-FFF2-40B4-BE49-F238E27FC236}">
                <a16:creationId xmlns:a16="http://schemas.microsoft.com/office/drawing/2014/main" id="{AB6B31CA-AFEA-4B2E-8230-E5F68BC7E8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6BFC5770-F7E2-4A7F-9514-A04D91AEE5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sl-SI" altLang="sl-S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iakép helye 1">
            <a:extLst>
              <a:ext uri="{FF2B5EF4-FFF2-40B4-BE49-F238E27FC236}">
                <a16:creationId xmlns:a16="http://schemas.microsoft.com/office/drawing/2014/main" id="{F25E600F-5A9F-42F0-930B-D361E69C6E0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Jegyzetek helye 2">
            <a:extLst>
              <a:ext uri="{FF2B5EF4-FFF2-40B4-BE49-F238E27FC236}">
                <a16:creationId xmlns:a16="http://schemas.microsoft.com/office/drawing/2014/main" id="{721FB94E-1DAE-46C4-9BC1-B9DDF84A02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38916" name="Dia számának helye 3">
            <a:extLst>
              <a:ext uri="{FF2B5EF4-FFF2-40B4-BE49-F238E27FC236}">
                <a16:creationId xmlns:a16="http://schemas.microsoft.com/office/drawing/2014/main" id="{3A231F64-C30E-4CA4-B1AB-CE6F62210D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03F696B-E98B-4678-BFC5-B2877348946B}" type="slidenum">
              <a:rPr lang="hu-HU" altLang="sl-SI" smtClean="0"/>
              <a:pPr/>
              <a:t>6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iakép helye 1">
            <a:extLst>
              <a:ext uri="{FF2B5EF4-FFF2-40B4-BE49-F238E27FC236}">
                <a16:creationId xmlns:a16="http://schemas.microsoft.com/office/drawing/2014/main" id="{BEC5334B-5969-4360-A76B-E33B29C236B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Jegyzetek helye 2">
            <a:extLst>
              <a:ext uri="{FF2B5EF4-FFF2-40B4-BE49-F238E27FC236}">
                <a16:creationId xmlns:a16="http://schemas.microsoft.com/office/drawing/2014/main" id="{C2E01762-7E0A-4C03-A1C3-25521118C96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40964" name="Dia számának helye 3">
            <a:extLst>
              <a:ext uri="{FF2B5EF4-FFF2-40B4-BE49-F238E27FC236}">
                <a16:creationId xmlns:a16="http://schemas.microsoft.com/office/drawing/2014/main" id="{BE2732DF-458B-4CE1-98F5-265AAB38CA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C52FF7-41ED-4C82-BCD0-797628C117AE}" type="slidenum">
              <a:rPr lang="hu-HU" altLang="sl-SI" smtClean="0"/>
              <a:pPr/>
              <a:t>7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iakép helye 1">
            <a:extLst>
              <a:ext uri="{FF2B5EF4-FFF2-40B4-BE49-F238E27FC236}">
                <a16:creationId xmlns:a16="http://schemas.microsoft.com/office/drawing/2014/main" id="{23DCC155-9ED0-4443-BE74-AA0369ED9A9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Jegyzetek helye 2">
            <a:extLst>
              <a:ext uri="{FF2B5EF4-FFF2-40B4-BE49-F238E27FC236}">
                <a16:creationId xmlns:a16="http://schemas.microsoft.com/office/drawing/2014/main" id="{3869DBE2-A809-4A1A-8BBA-CA119AF1FB3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47108" name="Dia számának helye 3">
            <a:extLst>
              <a:ext uri="{FF2B5EF4-FFF2-40B4-BE49-F238E27FC236}">
                <a16:creationId xmlns:a16="http://schemas.microsoft.com/office/drawing/2014/main" id="{C5934375-75A1-41A4-B6A9-FDDC680C03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515220-DD32-476B-A071-8529ECC35AE7}" type="slidenum">
              <a:rPr lang="hu-HU" altLang="sl-SI" smtClean="0"/>
              <a:pPr/>
              <a:t>8</a:t>
            </a:fld>
            <a:endParaRPr lang="hu-HU" altLang="sl-SI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iakép helye 1">
            <a:extLst>
              <a:ext uri="{FF2B5EF4-FFF2-40B4-BE49-F238E27FC236}">
                <a16:creationId xmlns:a16="http://schemas.microsoft.com/office/drawing/2014/main" id="{977C625D-2ACE-411B-B699-D705FB7828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Jegyzetek helye 2">
            <a:extLst>
              <a:ext uri="{FF2B5EF4-FFF2-40B4-BE49-F238E27FC236}">
                <a16:creationId xmlns:a16="http://schemas.microsoft.com/office/drawing/2014/main" id="{86EC4979-AFA2-460D-A1D6-6ED6FC30B9D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/>
          </a:p>
        </p:txBody>
      </p:sp>
      <p:sp>
        <p:nvSpPr>
          <p:cNvPr id="49156" name="Dia számának helye 3">
            <a:extLst>
              <a:ext uri="{FF2B5EF4-FFF2-40B4-BE49-F238E27FC236}">
                <a16:creationId xmlns:a16="http://schemas.microsoft.com/office/drawing/2014/main" id="{028AA2E3-BB40-4763-80D4-FA60B6ADDA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CE2B16-604F-4C3D-9277-6F83E37DEFA8}" type="slidenum">
              <a:rPr lang="hu-HU" altLang="sl-SI" smtClean="0"/>
              <a:pPr/>
              <a:t>9</a:t>
            </a:fld>
            <a:endParaRPr lang="hu-HU" alt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BE23D7-10F3-4788-8E59-F0FD5DF8DD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1CC05C-1F14-4003-8CEF-12EAF67D49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8B86FF-9871-4B74-9F11-953F5E3E58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E27B2-9E2A-40B1-8B2A-8004B8D58394}" type="slidenum">
              <a:rPr lang="hu-HU" altLang="sl-SI"/>
              <a:pPr>
                <a:defRPr/>
              </a:pPr>
              <a:t>‹#›</a:t>
            </a:fld>
            <a:endParaRPr lang="hu-HU" altLang="sl-SI"/>
          </a:p>
        </p:txBody>
      </p:sp>
    </p:spTree>
    <p:extLst>
      <p:ext uri="{BB962C8B-B14F-4D97-AF65-F5344CB8AC3E}">
        <p14:creationId xmlns:p14="http://schemas.microsoft.com/office/powerpoint/2010/main" val="339482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30ED5F-6572-4949-88DD-D9413B3985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20046F-5FBA-4067-BC1B-63EABAD953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72F6E2B-1165-4C2A-92DA-1FE8A4318F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81FF1-D9E7-4C8E-97C5-93944B798D68}" type="slidenum">
              <a:rPr lang="hu-HU" altLang="sl-SI"/>
              <a:pPr>
                <a:defRPr/>
              </a:pPr>
              <a:t>‹#›</a:t>
            </a:fld>
            <a:endParaRPr lang="hu-HU" altLang="sl-SI"/>
          </a:p>
        </p:txBody>
      </p:sp>
    </p:spTree>
    <p:extLst>
      <p:ext uri="{BB962C8B-B14F-4D97-AF65-F5344CB8AC3E}">
        <p14:creationId xmlns:p14="http://schemas.microsoft.com/office/powerpoint/2010/main" val="1271012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BBB7B2-A7B2-4158-8EC4-86B27C166D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B601FA-4613-418D-9078-DF3167579D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6AD17C9-81BA-4DE4-8F75-51FFF4AF74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F4485-D5AA-45C8-B407-7EBDEF17A41C}" type="slidenum">
              <a:rPr lang="hu-HU" altLang="sl-SI"/>
              <a:pPr>
                <a:defRPr/>
              </a:pPr>
              <a:t>‹#›</a:t>
            </a:fld>
            <a:endParaRPr lang="hu-HU" altLang="sl-SI"/>
          </a:p>
        </p:txBody>
      </p:sp>
    </p:spTree>
    <p:extLst>
      <p:ext uri="{BB962C8B-B14F-4D97-AF65-F5344CB8AC3E}">
        <p14:creationId xmlns:p14="http://schemas.microsoft.com/office/powerpoint/2010/main" val="2458997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5906E3-E356-4BE6-A21D-B1FDDFFFAF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739C4B-E941-4F2D-80AF-D181E0D4DE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1766B4-9199-454A-A7C4-86D1BDE6C6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63375-0848-47AA-9979-9A0BB0AD3497}" type="slidenum">
              <a:rPr lang="hu-HU" altLang="sl-SI"/>
              <a:pPr>
                <a:defRPr/>
              </a:pPr>
              <a:t>‹#›</a:t>
            </a:fld>
            <a:endParaRPr lang="hu-HU" altLang="sl-SI"/>
          </a:p>
        </p:txBody>
      </p:sp>
    </p:spTree>
    <p:extLst>
      <p:ext uri="{BB962C8B-B14F-4D97-AF65-F5344CB8AC3E}">
        <p14:creationId xmlns:p14="http://schemas.microsoft.com/office/powerpoint/2010/main" val="3435452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56560D-167E-4366-8A63-2B5A9714B1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39938FF-94C0-408F-8637-52B33BBE57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81C81CB-CB0F-4DDB-B9A9-1A20C24235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E1B88-93BE-461B-B208-FA6F0F115D1F}" type="slidenum">
              <a:rPr lang="hu-HU" altLang="sl-SI"/>
              <a:pPr>
                <a:defRPr/>
              </a:pPr>
              <a:t>‹#›</a:t>
            </a:fld>
            <a:endParaRPr lang="hu-HU" altLang="sl-SI"/>
          </a:p>
        </p:txBody>
      </p:sp>
    </p:spTree>
    <p:extLst>
      <p:ext uri="{BB962C8B-B14F-4D97-AF65-F5344CB8AC3E}">
        <p14:creationId xmlns:p14="http://schemas.microsoft.com/office/powerpoint/2010/main" val="315850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721CAB-9136-42EA-8FB6-1E54FD7F89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F5FE8D-560E-49BA-AC47-18177F92EE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AD66092-18B1-4F94-8738-5D7EB1BAF9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F38B9-C091-4488-8B78-2E832A8FA94E}" type="slidenum">
              <a:rPr lang="hu-HU" altLang="sl-SI"/>
              <a:pPr>
                <a:defRPr/>
              </a:pPr>
              <a:t>‹#›</a:t>
            </a:fld>
            <a:endParaRPr lang="hu-HU" altLang="sl-SI"/>
          </a:p>
        </p:txBody>
      </p:sp>
    </p:spTree>
    <p:extLst>
      <p:ext uri="{BB962C8B-B14F-4D97-AF65-F5344CB8AC3E}">
        <p14:creationId xmlns:p14="http://schemas.microsoft.com/office/powerpoint/2010/main" val="2613545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08BC6B2-2FD8-4C55-91D3-A7116F3B5C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E6A1246-1C99-4417-A18B-33EC5B75FF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8846272-3DD8-4D88-AC51-754E5763A2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57792-2918-474F-8072-D18F51A8016A}" type="slidenum">
              <a:rPr lang="hu-HU" altLang="sl-SI"/>
              <a:pPr>
                <a:defRPr/>
              </a:pPr>
              <a:t>‹#›</a:t>
            </a:fld>
            <a:endParaRPr lang="hu-HU" altLang="sl-SI"/>
          </a:p>
        </p:txBody>
      </p:sp>
    </p:spTree>
    <p:extLst>
      <p:ext uri="{BB962C8B-B14F-4D97-AF65-F5344CB8AC3E}">
        <p14:creationId xmlns:p14="http://schemas.microsoft.com/office/powerpoint/2010/main" val="1670430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6BA9252-19BA-4862-86E6-0BD8DC7873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45801E3-677E-48E3-AC18-32BD24E4BB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CE5E8ED-7E64-43A5-BC3B-C91C50193D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4938D-B575-4C43-97B7-5E00E7579836}" type="slidenum">
              <a:rPr lang="hu-HU" altLang="sl-SI"/>
              <a:pPr>
                <a:defRPr/>
              </a:pPr>
              <a:t>‹#›</a:t>
            </a:fld>
            <a:endParaRPr lang="hu-HU" altLang="sl-SI"/>
          </a:p>
        </p:txBody>
      </p:sp>
    </p:spTree>
    <p:extLst>
      <p:ext uri="{BB962C8B-B14F-4D97-AF65-F5344CB8AC3E}">
        <p14:creationId xmlns:p14="http://schemas.microsoft.com/office/powerpoint/2010/main" val="2780775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F31E8DB-1056-4FEC-A41B-7D94768F2F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5B479C4-8FA2-4792-A29E-2025A1723D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37B199D-8819-46B3-918E-44484306CE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53575-61FD-4953-90E1-9EBC46A2AE89}" type="slidenum">
              <a:rPr lang="hu-HU" altLang="sl-SI"/>
              <a:pPr>
                <a:defRPr/>
              </a:pPr>
              <a:t>‹#›</a:t>
            </a:fld>
            <a:endParaRPr lang="hu-HU" altLang="sl-SI"/>
          </a:p>
        </p:txBody>
      </p:sp>
    </p:spTree>
    <p:extLst>
      <p:ext uri="{BB962C8B-B14F-4D97-AF65-F5344CB8AC3E}">
        <p14:creationId xmlns:p14="http://schemas.microsoft.com/office/powerpoint/2010/main" val="1771062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D72011-C915-4FA9-AAAC-0249146C76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88009C-C03F-418B-B35E-E3FAF08C55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244620F-71BC-4647-A9AD-7D067B24EC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8A89A-E16E-43F6-BCF8-D26C4A00C8E6}" type="slidenum">
              <a:rPr lang="hu-HU" altLang="sl-SI"/>
              <a:pPr>
                <a:defRPr/>
              </a:pPr>
              <a:t>‹#›</a:t>
            </a:fld>
            <a:endParaRPr lang="hu-HU" altLang="sl-SI"/>
          </a:p>
        </p:txBody>
      </p:sp>
    </p:spTree>
    <p:extLst>
      <p:ext uri="{BB962C8B-B14F-4D97-AF65-F5344CB8AC3E}">
        <p14:creationId xmlns:p14="http://schemas.microsoft.com/office/powerpoint/2010/main" val="2233912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774661-91C5-4F4F-861B-53B0C79567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FB7350-3766-43EC-8458-F86C38AFEC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CFC4A3-7C3D-4DAC-A262-EFB861AE08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D3AAC-9BB2-4AC6-8536-17629CDE34E5}" type="slidenum">
              <a:rPr lang="hu-HU" altLang="sl-SI"/>
              <a:pPr>
                <a:defRPr/>
              </a:pPr>
              <a:t>‹#›</a:t>
            </a:fld>
            <a:endParaRPr lang="hu-HU" altLang="sl-SI"/>
          </a:p>
        </p:txBody>
      </p:sp>
    </p:spTree>
    <p:extLst>
      <p:ext uri="{BB962C8B-B14F-4D97-AF65-F5344CB8AC3E}">
        <p14:creationId xmlns:p14="http://schemas.microsoft.com/office/powerpoint/2010/main" val="3327685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70E1CEC-5643-4959-ABB8-DE5B2F0A12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sl-SI"/>
              <a:t>Mintacím szerkesztése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6F697CF-AB1D-471B-BD98-B328B23754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sl-SI"/>
              <a:t>Mintaszöveg szerkesztése</a:t>
            </a:r>
          </a:p>
          <a:p>
            <a:pPr lvl="1"/>
            <a:r>
              <a:rPr lang="hu-HU" altLang="sl-SI"/>
              <a:t>Második szint</a:t>
            </a:r>
          </a:p>
          <a:p>
            <a:pPr lvl="2"/>
            <a:r>
              <a:rPr lang="hu-HU" altLang="sl-SI"/>
              <a:t>Harmadik szint</a:t>
            </a:r>
          </a:p>
          <a:p>
            <a:pPr lvl="3"/>
            <a:r>
              <a:rPr lang="hu-HU" altLang="sl-SI"/>
              <a:t>Negyedik szint</a:t>
            </a:r>
          </a:p>
          <a:p>
            <a:pPr lvl="4"/>
            <a:r>
              <a:rPr lang="hu-HU" altLang="sl-SI"/>
              <a:t>Ötödik szint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2512A56-1CE4-41D6-AA5F-00698093ECA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171DF6-92FE-4E18-BD1D-C27AF16C82C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B759E43-3911-4A9E-8738-74D3EC482E5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EBC6EB6-EEB0-4955-9ECA-B9592A398A15}" type="slidenum">
              <a:rPr lang="hu-HU" altLang="sl-SI"/>
              <a:pPr>
                <a:defRPr/>
              </a:pPr>
              <a:t>‹#›</a:t>
            </a:fld>
            <a:endParaRPr lang="hu-HU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1">
            <a:extLst>
              <a:ext uri="{FF2B5EF4-FFF2-40B4-BE49-F238E27FC236}">
                <a16:creationId xmlns:a16="http://schemas.microsoft.com/office/drawing/2014/main" id="{1D002BF1-A0C0-4F62-847B-6B19C84795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altLang="sl-SI"/>
              <a:t>Szlovénia történetének rövid áttekintése</a:t>
            </a:r>
          </a:p>
        </p:txBody>
      </p:sp>
      <p:sp>
        <p:nvSpPr>
          <p:cNvPr id="3075" name="Alcím 2">
            <a:extLst>
              <a:ext uri="{FF2B5EF4-FFF2-40B4-BE49-F238E27FC236}">
                <a16:creationId xmlns:a16="http://schemas.microsoft.com/office/drawing/2014/main" id="{7D917266-3C2E-4C22-AA58-6E5B2DAD18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u-HU" altLang="sl-SI"/>
              <a:t>Mladen Pavičić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3A8A0222-ADD5-4E97-BC0E-4EF3F017B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E2050901-70CA-4993-BD93-328C582D33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10 - 11. sz. – németesítés – a szlovén etnikai terület a kétharmadára csökken, és hasonlatossá válik a mai Szlovénia területéhez.</a:t>
            </a:r>
          </a:p>
          <a:p>
            <a:pPr eaLnBrk="1" hangingPunct="1"/>
            <a:r>
              <a:rPr lang="sl-SI" altLang="sl-SI"/>
              <a:t>12 - 13. sz. – a feudalizmus térnyerése, a polgárság kialakulásának kezdetei – először a szlovén, majd a német.</a:t>
            </a:r>
            <a:endParaRPr lang="hu-HU" altLang="sl-SI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E6CBDBDB-FAE7-40EC-9AB4-CB86FDF01B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9F9DB1FE-455B-4D86-A78E-968AEDF776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14. sz. – a szlovén etnikai terület nagy része Habsburg fennhatóság alatt.</a:t>
            </a:r>
          </a:p>
          <a:p>
            <a:pPr eaLnBrk="1" hangingPunct="1"/>
            <a:r>
              <a:rPr lang="sl-SI" altLang="sl-SI"/>
              <a:t>14. sz. –  németek betelepülése Kočevje környékére.</a:t>
            </a:r>
          </a:p>
          <a:p>
            <a:pPr eaLnBrk="1" hangingPunct="1"/>
            <a:r>
              <a:rPr lang="sl-SI" altLang="sl-SI"/>
              <a:t>15. sz. eleje: használni kezdik a Belső-Ausztria elnevezést (Krajna, Karintia, Stájerország, Gorica/Görz, Isztria).</a:t>
            </a:r>
            <a:endParaRPr lang="hu-HU" altLang="sl-SI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A5032D59-356A-4E61-9156-317809D341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4495C9B0-E2F0-46D2-A24B-C215CDFA0D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l-SI" altLang="sl-SI" dirty="0"/>
              <a:t>1408 –  </a:t>
            </a:r>
            <a:r>
              <a:rPr lang="sl-SI" altLang="sl-SI" dirty="0" err="1"/>
              <a:t>az</a:t>
            </a:r>
            <a:r>
              <a:rPr lang="sl-SI" altLang="sl-SI" dirty="0"/>
              <a:t> </a:t>
            </a:r>
            <a:r>
              <a:rPr lang="sl-SI" altLang="sl-SI" dirty="0" err="1"/>
              <a:t>első</a:t>
            </a:r>
            <a:r>
              <a:rPr lang="sl-SI" altLang="sl-SI" dirty="0"/>
              <a:t> </a:t>
            </a:r>
            <a:r>
              <a:rPr lang="sl-SI" altLang="sl-SI" dirty="0" err="1"/>
              <a:t>török</a:t>
            </a:r>
            <a:r>
              <a:rPr lang="sl-SI" altLang="sl-SI" dirty="0"/>
              <a:t> </a:t>
            </a:r>
            <a:r>
              <a:rPr lang="sl-SI" altLang="sl-SI" dirty="0" err="1"/>
              <a:t>betörés</a:t>
            </a:r>
            <a:r>
              <a:rPr lang="sl-SI" altLang="sl-SI" dirty="0"/>
              <a:t>, 1463 -  </a:t>
            </a:r>
            <a:r>
              <a:rPr lang="sl-SI" altLang="sl-SI" dirty="0" err="1"/>
              <a:t>az</a:t>
            </a:r>
            <a:r>
              <a:rPr lang="sl-SI" altLang="sl-SI" dirty="0"/>
              <a:t> </a:t>
            </a:r>
            <a:r>
              <a:rPr lang="sl-SI" altLang="sl-SI" dirty="0" err="1"/>
              <a:t>Oszmán</a:t>
            </a:r>
            <a:r>
              <a:rPr lang="sl-SI" altLang="sl-SI" dirty="0"/>
              <a:t> </a:t>
            </a:r>
            <a:r>
              <a:rPr lang="sl-SI" altLang="sl-SI" dirty="0" err="1"/>
              <a:t>Birodalomhatára</a:t>
            </a:r>
            <a:r>
              <a:rPr lang="sl-SI" altLang="sl-SI" dirty="0"/>
              <a:t> </a:t>
            </a:r>
            <a:r>
              <a:rPr lang="sl-SI" altLang="sl-SI" dirty="0" err="1"/>
              <a:t>Krajnától</a:t>
            </a:r>
            <a:r>
              <a:rPr lang="sl-SI" altLang="sl-SI" dirty="0"/>
              <a:t> 100 km-re </a:t>
            </a:r>
            <a:r>
              <a:rPr lang="sl-SI" altLang="sl-SI" dirty="0" err="1"/>
              <a:t>húzódik</a:t>
            </a:r>
            <a:r>
              <a:rPr lang="sl-SI" altLang="sl-SI" dirty="0"/>
              <a:t>; a </a:t>
            </a:r>
            <a:r>
              <a:rPr lang="sl-SI" altLang="sl-SI" dirty="0" err="1"/>
              <a:t>török</a:t>
            </a:r>
            <a:r>
              <a:rPr lang="sl-SI" altLang="sl-SI" dirty="0"/>
              <a:t> </a:t>
            </a:r>
            <a:r>
              <a:rPr lang="sl-SI" altLang="sl-SI" dirty="0" err="1"/>
              <a:t>betörések</a:t>
            </a:r>
            <a:r>
              <a:rPr lang="sl-SI" altLang="sl-SI" dirty="0"/>
              <a:t> a 17. </a:t>
            </a:r>
            <a:r>
              <a:rPr lang="sl-SI" altLang="sl-SI" dirty="0" err="1"/>
              <a:t>szd</a:t>
            </a:r>
            <a:r>
              <a:rPr lang="sl-SI" altLang="sl-SI" dirty="0"/>
              <a:t>. </a:t>
            </a:r>
            <a:r>
              <a:rPr lang="sl-SI" altLang="sl-SI" dirty="0" err="1"/>
              <a:t>végéig</a:t>
            </a:r>
            <a:r>
              <a:rPr lang="sl-SI" altLang="sl-SI" dirty="0"/>
              <a:t> </a:t>
            </a:r>
            <a:r>
              <a:rPr lang="sl-SI" altLang="sl-SI" dirty="0" err="1"/>
              <a:t>tartottak</a:t>
            </a:r>
            <a:endParaRPr lang="sl-SI" altLang="sl-SI" dirty="0"/>
          </a:p>
          <a:p>
            <a:pPr eaLnBrk="1" hangingPunct="1">
              <a:lnSpc>
                <a:spcPct val="90000"/>
              </a:lnSpc>
            </a:pPr>
            <a:r>
              <a:rPr lang="sl-SI" altLang="sl-SI" dirty="0"/>
              <a:t>15. sz. </a:t>
            </a:r>
            <a:r>
              <a:rPr lang="sl-SI" altLang="sl-SI" dirty="0" err="1"/>
              <a:t>vége</a:t>
            </a:r>
            <a:r>
              <a:rPr lang="sl-SI" altLang="sl-SI" dirty="0"/>
              <a:t> – a </a:t>
            </a:r>
            <a:r>
              <a:rPr lang="sl-SI" altLang="sl-SI" dirty="0" err="1"/>
              <a:t>magyarok</a:t>
            </a:r>
            <a:r>
              <a:rPr lang="sl-SI" altLang="sl-SI" dirty="0"/>
              <a:t> </a:t>
            </a:r>
            <a:r>
              <a:rPr lang="sl-SI" altLang="sl-SI" dirty="0" err="1"/>
              <a:t>egészen</a:t>
            </a:r>
            <a:r>
              <a:rPr lang="sl-SI" altLang="sl-SI" dirty="0"/>
              <a:t> </a:t>
            </a:r>
            <a:r>
              <a:rPr lang="sl-SI" altLang="sl-SI" dirty="0" err="1"/>
              <a:t>Ljubljanáig</a:t>
            </a:r>
            <a:r>
              <a:rPr lang="sl-SI" altLang="sl-SI" dirty="0"/>
              <a:t> </a:t>
            </a:r>
            <a:r>
              <a:rPr lang="sl-SI" altLang="sl-SI" dirty="0" err="1"/>
              <a:t>elfoglalják</a:t>
            </a:r>
            <a:r>
              <a:rPr lang="sl-SI" altLang="sl-SI" dirty="0"/>
              <a:t> a </a:t>
            </a:r>
            <a:r>
              <a:rPr lang="sl-SI" altLang="sl-SI" dirty="0" err="1"/>
              <a:t>területet</a:t>
            </a:r>
            <a:endParaRPr lang="sl-SI" altLang="sl-SI" dirty="0"/>
          </a:p>
          <a:p>
            <a:pPr eaLnBrk="1" hangingPunct="1">
              <a:lnSpc>
                <a:spcPct val="90000"/>
              </a:lnSpc>
            </a:pPr>
            <a:r>
              <a:rPr lang="sl-SI" altLang="sl-SI" dirty="0"/>
              <a:t>1478-1713 –  </a:t>
            </a:r>
            <a:r>
              <a:rPr lang="sl-SI" altLang="sl-SI" dirty="0" err="1"/>
              <a:t>parasztfelkelések</a:t>
            </a:r>
            <a:r>
              <a:rPr lang="sl-SI" altLang="sl-SI" dirty="0"/>
              <a:t>: a </a:t>
            </a:r>
            <a:r>
              <a:rPr lang="sl-SI" altLang="sl-SI" dirty="0" err="1"/>
              <a:t>parasztok</a:t>
            </a:r>
            <a:r>
              <a:rPr lang="sl-SI" altLang="sl-SI" dirty="0"/>
              <a:t> </a:t>
            </a:r>
            <a:r>
              <a:rPr lang="sl-SI" altLang="sl-SI" dirty="0" err="1"/>
              <a:t>nagy</a:t>
            </a:r>
            <a:r>
              <a:rPr lang="sl-SI" altLang="sl-SI" dirty="0"/>
              <a:t> </a:t>
            </a:r>
            <a:r>
              <a:rPr lang="sl-SI" altLang="sl-SI" dirty="0" err="1"/>
              <a:t>része</a:t>
            </a:r>
            <a:r>
              <a:rPr lang="sl-SI" altLang="sl-SI" dirty="0"/>
              <a:t> a </a:t>
            </a:r>
            <a:r>
              <a:rPr lang="sl-SI" altLang="sl-SI" dirty="0" err="1"/>
              <a:t>létminimumon</a:t>
            </a:r>
            <a:r>
              <a:rPr lang="sl-SI" altLang="sl-SI" dirty="0"/>
              <a:t> </a:t>
            </a:r>
            <a:r>
              <a:rPr lang="sl-SI" altLang="sl-SI" dirty="0" err="1"/>
              <a:t>élt</a:t>
            </a:r>
            <a:r>
              <a:rPr lang="sl-SI" altLang="sl-SI" dirty="0"/>
              <a:t>;  </a:t>
            </a:r>
            <a:r>
              <a:rPr lang="sl-SI" altLang="sl-SI" dirty="0" err="1"/>
              <a:t>kb</a:t>
            </a:r>
            <a:r>
              <a:rPr lang="sl-SI" altLang="sl-SI" dirty="0"/>
              <a:t>. 170 </a:t>
            </a:r>
            <a:r>
              <a:rPr lang="sl-SI" altLang="sl-SI" dirty="0" err="1"/>
              <a:t>kisebb</a:t>
            </a:r>
            <a:r>
              <a:rPr lang="sl-SI" altLang="sl-SI" dirty="0"/>
              <a:t>, </a:t>
            </a:r>
            <a:r>
              <a:rPr lang="sl-SI" altLang="sl-SI" dirty="0" err="1"/>
              <a:t>néhány</a:t>
            </a:r>
            <a:r>
              <a:rPr lang="sl-SI" altLang="sl-SI" dirty="0"/>
              <a:t> </a:t>
            </a:r>
            <a:r>
              <a:rPr lang="sl-SI" altLang="sl-SI" dirty="0" err="1"/>
              <a:t>nagyobb</a:t>
            </a:r>
            <a:r>
              <a:rPr lang="sl-SI" altLang="sl-SI" dirty="0"/>
              <a:t> </a:t>
            </a:r>
            <a:r>
              <a:rPr lang="sl-SI" altLang="sl-SI" dirty="0" err="1"/>
              <a:t>felkelés</a:t>
            </a:r>
            <a:endParaRPr lang="hu-HU" altLang="sl-SI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646B00A8-2F1B-4B75-845B-5477C06A5B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F5C5AD56-DDC1-4E5F-B002-1D6C2E0BA6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 dirty="0"/>
              <a:t>16. sz. </a:t>
            </a:r>
            <a:r>
              <a:rPr lang="sl-SI" altLang="sl-SI" dirty="0" err="1"/>
              <a:t>eleje</a:t>
            </a:r>
            <a:r>
              <a:rPr lang="sl-SI" altLang="sl-SI" dirty="0"/>
              <a:t>: a </a:t>
            </a:r>
            <a:r>
              <a:rPr lang="sl-SI" altLang="sl-SI" dirty="0" err="1"/>
              <a:t>szlovén</a:t>
            </a:r>
            <a:r>
              <a:rPr lang="sl-SI" altLang="sl-SI" dirty="0"/>
              <a:t> </a:t>
            </a:r>
            <a:r>
              <a:rPr lang="sl-SI" altLang="sl-SI" dirty="0" err="1"/>
              <a:t>etnikai</a:t>
            </a:r>
            <a:r>
              <a:rPr lang="sl-SI" altLang="sl-SI" dirty="0"/>
              <a:t> </a:t>
            </a:r>
            <a:r>
              <a:rPr lang="sl-SI" altLang="sl-SI" dirty="0" err="1"/>
              <a:t>terület</a:t>
            </a:r>
            <a:r>
              <a:rPr lang="sl-SI" altLang="sl-SI" dirty="0"/>
              <a:t> </a:t>
            </a:r>
            <a:r>
              <a:rPr lang="sl-SI" altLang="sl-SI" dirty="0" err="1"/>
              <a:t>kiterjedése</a:t>
            </a:r>
            <a:r>
              <a:rPr lang="sl-SI" altLang="sl-SI" dirty="0"/>
              <a:t> 24000 km</a:t>
            </a:r>
            <a:r>
              <a:rPr lang="sl-SI" altLang="sl-SI" baseline="30000" dirty="0"/>
              <a:t>2</a:t>
            </a:r>
            <a:r>
              <a:rPr lang="sl-SI" altLang="sl-SI" dirty="0"/>
              <a:t>, a </a:t>
            </a:r>
            <a:r>
              <a:rPr lang="sl-SI" altLang="sl-SI" dirty="0" err="1"/>
              <a:t>lakosság</a:t>
            </a:r>
            <a:r>
              <a:rPr lang="sl-SI" altLang="sl-SI" dirty="0"/>
              <a:t> </a:t>
            </a:r>
            <a:r>
              <a:rPr lang="sl-SI" altLang="sl-SI" dirty="0" err="1"/>
              <a:t>száma</a:t>
            </a:r>
            <a:r>
              <a:rPr lang="sl-SI" altLang="sl-SI" dirty="0"/>
              <a:t> 400-500 </a:t>
            </a:r>
            <a:r>
              <a:rPr lang="sl-SI" altLang="sl-SI" dirty="0" err="1"/>
              <a:t>ezer</a:t>
            </a:r>
            <a:r>
              <a:rPr lang="sl-SI" altLang="sl-SI" dirty="0"/>
              <a:t>, 90%  </a:t>
            </a:r>
            <a:r>
              <a:rPr lang="sl-SI" altLang="sl-SI" dirty="0" err="1"/>
              <a:t>vidéken</a:t>
            </a:r>
            <a:r>
              <a:rPr lang="sl-SI" altLang="sl-SI" dirty="0"/>
              <a:t> </a:t>
            </a:r>
            <a:r>
              <a:rPr lang="sl-SI" altLang="sl-SI" dirty="0" err="1"/>
              <a:t>él</a:t>
            </a:r>
            <a:r>
              <a:rPr lang="sl-SI" altLang="sl-SI" dirty="0"/>
              <a:t>,  </a:t>
            </a:r>
            <a:r>
              <a:rPr lang="sl-SI" altLang="sl-SI" dirty="0" err="1"/>
              <a:t>ahol</a:t>
            </a:r>
            <a:r>
              <a:rPr lang="sl-SI" altLang="sl-SI" dirty="0"/>
              <a:t> Kočevje </a:t>
            </a:r>
            <a:r>
              <a:rPr lang="sl-SI" altLang="sl-SI" dirty="0" err="1"/>
              <a:t>kivételével</a:t>
            </a:r>
            <a:r>
              <a:rPr lang="sl-SI" altLang="sl-SI" dirty="0"/>
              <a:t> </a:t>
            </a:r>
            <a:r>
              <a:rPr lang="sl-SI" altLang="sl-SI" dirty="0" err="1"/>
              <a:t>szinte</a:t>
            </a:r>
            <a:r>
              <a:rPr lang="sl-SI" altLang="sl-SI" dirty="0"/>
              <a:t> </a:t>
            </a:r>
            <a:r>
              <a:rPr lang="sl-SI" altLang="sl-SI" dirty="0" err="1"/>
              <a:t>csak</a:t>
            </a:r>
            <a:r>
              <a:rPr lang="sl-SI" altLang="sl-SI" dirty="0"/>
              <a:t> </a:t>
            </a:r>
            <a:r>
              <a:rPr lang="sl-SI" altLang="sl-SI" dirty="0" err="1"/>
              <a:t>szlovénok</a:t>
            </a:r>
            <a:r>
              <a:rPr lang="sl-SI" altLang="sl-SI" dirty="0"/>
              <a:t> </a:t>
            </a:r>
            <a:r>
              <a:rPr lang="sl-SI" altLang="sl-SI" dirty="0" err="1"/>
              <a:t>éltek</a:t>
            </a:r>
            <a:r>
              <a:rPr lang="sl-SI" altLang="sl-SI" dirty="0"/>
              <a:t>.</a:t>
            </a:r>
          </a:p>
          <a:p>
            <a:pPr eaLnBrk="1" hangingPunct="1"/>
            <a:r>
              <a:rPr lang="sl-SI" altLang="sl-SI" dirty="0"/>
              <a:t>A 16. </a:t>
            </a:r>
            <a:r>
              <a:rPr lang="sl-SI" altLang="sl-SI" dirty="0" err="1"/>
              <a:t>századtól</a:t>
            </a:r>
            <a:r>
              <a:rPr lang="sl-SI" altLang="sl-SI" dirty="0"/>
              <a:t> a </a:t>
            </a:r>
            <a:r>
              <a:rPr lang="sl-SI" altLang="sl-SI" dirty="0" err="1"/>
              <a:t>lakosságszám</a:t>
            </a:r>
            <a:r>
              <a:rPr lang="sl-SI" altLang="sl-SI" dirty="0"/>
              <a:t> </a:t>
            </a:r>
            <a:r>
              <a:rPr lang="sl-SI" altLang="sl-SI" dirty="0" err="1"/>
              <a:t>lassan</a:t>
            </a:r>
            <a:r>
              <a:rPr lang="sl-SI" altLang="sl-SI" dirty="0"/>
              <a:t> </a:t>
            </a:r>
            <a:r>
              <a:rPr lang="sl-SI" altLang="sl-SI" dirty="0" err="1"/>
              <a:t>növekszik</a:t>
            </a:r>
            <a:r>
              <a:rPr lang="sl-SI" altLang="sl-SI" dirty="0"/>
              <a:t>, de </a:t>
            </a:r>
            <a:r>
              <a:rPr lang="sl-SI" altLang="sl-SI" dirty="0" err="1"/>
              <a:t>csak</a:t>
            </a:r>
            <a:r>
              <a:rPr lang="sl-SI" altLang="sl-SI" dirty="0"/>
              <a:t> 300 </a:t>
            </a:r>
            <a:r>
              <a:rPr lang="sl-SI" altLang="sl-SI" dirty="0" err="1"/>
              <a:t>év</a:t>
            </a:r>
            <a:r>
              <a:rPr lang="sl-SI" altLang="sl-SI" dirty="0"/>
              <a:t> </a:t>
            </a:r>
            <a:r>
              <a:rPr lang="sl-SI" altLang="sl-SI" dirty="0" err="1"/>
              <a:t>múlva</a:t>
            </a:r>
            <a:r>
              <a:rPr lang="sl-SI" altLang="sl-SI" dirty="0"/>
              <a:t> éri </a:t>
            </a:r>
            <a:r>
              <a:rPr lang="sl-SI" altLang="sl-SI" dirty="0" err="1"/>
              <a:t>el</a:t>
            </a:r>
            <a:r>
              <a:rPr lang="sl-SI" altLang="sl-SI" dirty="0"/>
              <a:t> a </a:t>
            </a:r>
            <a:r>
              <a:rPr lang="sl-SI" altLang="sl-SI" dirty="0" err="1"/>
              <a:t>kétszeresét</a:t>
            </a:r>
            <a:r>
              <a:rPr lang="sl-SI" altLang="sl-SI" dirty="0"/>
              <a:t>.</a:t>
            </a:r>
            <a:endParaRPr lang="hu-HU" altLang="sl-SI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E7F16B1B-1D8C-4C63-9D4D-BCD8D36AAF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1A678D1B-3F38-46E9-AED6-3D03850114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 dirty="0"/>
              <a:t>1496-1515  –  a </a:t>
            </a:r>
            <a:r>
              <a:rPr lang="sl-SI" altLang="sl-SI" dirty="0" err="1"/>
              <a:t>zsidók</a:t>
            </a:r>
            <a:r>
              <a:rPr lang="sl-SI" altLang="sl-SI" dirty="0"/>
              <a:t> </a:t>
            </a:r>
            <a:r>
              <a:rPr lang="sl-SI" altLang="sl-SI" dirty="0" err="1"/>
              <a:t>kiűzése</a:t>
            </a:r>
            <a:r>
              <a:rPr lang="sl-SI" altLang="sl-SI" dirty="0"/>
              <a:t> </a:t>
            </a:r>
            <a:r>
              <a:rPr lang="sl-SI" altLang="sl-SI" dirty="0" err="1"/>
              <a:t>Belső-Ausztriából</a:t>
            </a:r>
            <a:r>
              <a:rPr lang="sl-SI" altLang="sl-SI" dirty="0"/>
              <a:t> (I. Miksa) – </a:t>
            </a:r>
            <a:r>
              <a:rPr lang="sl-SI" altLang="sl-SI" dirty="0" err="1"/>
              <a:t>Triesztbe</a:t>
            </a:r>
            <a:r>
              <a:rPr lang="sl-SI" altLang="sl-SI" dirty="0"/>
              <a:t> és a </a:t>
            </a:r>
            <a:r>
              <a:rPr lang="sl-SI" altLang="sl-SI" dirty="0" err="1"/>
              <a:t>Velencei</a:t>
            </a:r>
            <a:r>
              <a:rPr lang="sl-SI" altLang="sl-SI" dirty="0"/>
              <a:t> </a:t>
            </a:r>
            <a:r>
              <a:rPr lang="sl-SI" altLang="sl-SI" dirty="0" err="1"/>
              <a:t>Köztársaságba</a:t>
            </a:r>
            <a:r>
              <a:rPr lang="sl-SI" altLang="sl-SI" dirty="0"/>
              <a:t> </a:t>
            </a:r>
            <a:r>
              <a:rPr lang="sl-SI" altLang="sl-SI" dirty="0" err="1"/>
              <a:t>menekülnek</a:t>
            </a:r>
            <a:endParaRPr lang="hu-HU" altLang="sl-SI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F5C36898-0076-4F39-9ABC-CB8A5216B3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DE881497-58EF-4813-BE86-1E1D6400B8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l-SI" altLang="sl-SI" sz="2800"/>
              <a:t>1500  –  az utolsó goricai gróf halála, összetűzés Velencével, 1508 - háború, a velenceiek mélyen a szlovén területek belsejébe nyomulnak, 1516 -fegyverszünet, 1521- béke: a szlovén etnikai terület csekély része kerül Velencéhez </a:t>
            </a:r>
          </a:p>
          <a:p>
            <a:pPr eaLnBrk="1" hangingPunct="1">
              <a:lnSpc>
                <a:spcPct val="90000"/>
              </a:lnSpc>
            </a:pPr>
            <a:r>
              <a:rPr lang="sl-SI" altLang="sl-SI" sz="2800"/>
              <a:t>1615 – újabb osztrák-velencei háború, Isztrián a férfi és a női lakosság is részt vesz a harcokban, a háború végére szinte minden megsemmisült: a lakosság 30-50%-a, a házak 60-90%-a, gyakorlatilag az összes jószág és az egész művelhető földterület </a:t>
            </a:r>
            <a:endParaRPr lang="hu-HU" altLang="sl-SI" sz="2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9B248966-EBC2-4BD3-AE9A-9D60F5627C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8BA2C52D-5619-492C-B216-C763FD6EB3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1515  – a teljes szlovén területre kiterjedő parasztfelkelés – 80 ezer felkelő, német röplap a felkelésekről, az első nyomtatott szlovén szavak: »stara pravda«, »le vkup« (»ősi jog«, »csak együtt«)</a:t>
            </a:r>
            <a:endParaRPr lang="hu-HU" altLang="sl-SI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7514EFBA-D38B-42FC-A2E5-C122D33C6E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DE4F7F73-40A9-4FF9-9310-EE3AD5D516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l-SI" altLang="sl-SI" sz="2400"/>
              <a:t>16. sz. második fele – reformáció</a:t>
            </a:r>
          </a:p>
          <a:p>
            <a:pPr eaLnBrk="1" hangingPunct="1">
              <a:lnSpc>
                <a:spcPct val="90000"/>
              </a:lnSpc>
            </a:pPr>
            <a:r>
              <a:rPr lang="sl-SI" altLang="sl-SI" sz="2400"/>
              <a:t>1550  –  Primož Trubar: Ábécéskönyv, Katekizmus</a:t>
            </a:r>
          </a:p>
          <a:p>
            <a:pPr eaLnBrk="1" hangingPunct="1">
              <a:lnSpc>
                <a:spcPct val="90000"/>
              </a:lnSpc>
            </a:pPr>
            <a:r>
              <a:rPr lang="sl-SI" altLang="sl-SI" sz="2400"/>
              <a:t>1584 –  Jurij Dalmatin – Biblia, Adam Bohorič – Arcticae horulae succisivae (nyelvtan)</a:t>
            </a:r>
          </a:p>
          <a:p>
            <a:pPr eaLnBrk="1" hangingPunct="1">
              <a:lnSpc>
                <a:spcPct val="90000"/>
              </a:lnSpc>
            </a:pPr>
            <a:r>
              <a:rPr lang="sl-SI" altLang="sl-SI" sz="2400"/>
              <a:t>1598–1601 –  a protestáns istentiszteletek betiltása a városokban, könyvégetés, a polgárság nagy része rekatolizál – a leggazdagabbak és legélelmesebbek</a:t>
            </a:r>
            <a:r>
              <a:rPr lang="sl-SI" altLang="sl-SI" sz="2400" b="1"/>
              <a:t>  </a:t>
            </a:r>
            <a:r>
              <a:rPr lang="sl-SI" altLang="sl-SI" sz="2400"/>
              <a:t>kivételével</a:t>
            </a:r>
          </a:p>
          <a:p>
            <a:pPr eaLnBrk="1" hangingPunct="1">
              <a:lnSpc>
                <a:spcPct val="90000"/>
              </a:lnSpc>
            </a:pPr>
            <a:r>
              <a:rPr lang="sl-SI" altLang="sl-SI" sz="2400"/>
              <a:t>1628  – a protestáns nemesség elmenekül – helyettük Itália területéről érkeznek nemesek</a:t>
            </a:r>
            <a:r>
              <a:rPr lang="hu-HU" altLang="sl-SI" sz="2400"/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96006D3D-1078-46ED-AE8F-838D34ADE9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EE1A13E3-3470-483A-983C-0293C035AB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17. sz. – a mai Szlovénia területén 900 ezer lakos, 94% falvakban él, a városi lakosság száma lassan növekszik</a:t>
            </a:r>
          </a:p>
          <a:p>
            <a:pPr eaLnBrk="1" hangingPunct="1"/>
            <a:r>
              <a:rPr lang="sl-SI" altLang="sl-SI"/>
              <a:t>18. sz. első fele: főutak kiépítése, a civil posta fejlődése, a század közepén postakocsik utasok számára</a:t>
            </a:r>
            <a:r>
              <a:rPr lang="hu-HU" altLang="sl-SI"/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543DE61E-FED5-4D91-8448-B31FA82288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A7E54FA1-CC64-45AC-82FB-ACE695BDB3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1689  – Janez Vajkard Valvasor / Johann Weichard von Valvasor: Die Ehre des Herzogtums Krain</a:t>
            </a:r>
          </a:p>
          <a:p>
            <a:pPr eaLnBrk="1" hangingPunct="1"/>
            <a:r>
              <a:rPr lang="sl-SI" altLang="sl-SI"/>
              <a:t>1693-1725  – Academia Operosorum Labacensium; 1714 virágkor: 42 fős tagság</a:t>
            </a:r>
          </a:p>
          <a:p>
            <a:pPr eaLnBrk="1" hangingPunct="1"/>
            <a:r>
              <a:rPr lang="sl-SI" altLang="sl-SI"/>
              <a:t>1655-1715 –  boszorkányperek – 400 boszorkány kivégzése; az utolsó per 1746-ban volt</a:t>
            </a:r>
            <a:endParaRPr lang="hu-HU" altLang="sl-SI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317E3F3D-1105-418D-937A-BEBA041F88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D413D416-8411-4343-98B0-60F85AB776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A mai szlovénia területe: 20273 km</a:t>
            </a:r>
            <a:r>
              <a:rPr lang="sl-SI" altLang="sl-SI" baseline="30000"/>
              <a:t>2</a:t>
            </a:r>
            <a:r>
              <a:rPr lang="sl-SI" altLang="sl-SI"/>
              <a:t> </a:t>
            </a:r>
          </a:p>
          <a:p>
            <a:pPr eaLnBrk="1" hangingPunct="1"/>
            <a:r>
              <a:rPr lang="sl-SI" altLang="sl-SI"/>
              <a:t>Lakossága: kb. 2 millió</a:t>
            </a:r>
            <a:r>
              <a:rPr lang="hu-HU" altLang="sl-SI"/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E7D12EB3-5650-46C2-9FE2-F81043DEFE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FF76E1E8-6BC3-4C12-9978-8202850F43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1740-1790 –  Mária Terézia és II. József reformjai</a:t>
            </a:r>
          </a:p>
          <a:p>
            <a:pPr eaLnBrk="1" hangingPunct="1"/>
            <a:r>
              <a:rPr lang="sl-SI" altLang="sl-SI"/>
              <a:t>1774  – általános tankötelezettség; 1790 – iskola minden nagyobb településen; azelőtt a lakosság 90 %-a írástudatlan</a:t>
            </a:r>
            <a:endParaRPr lang="hu-HU" altLang="sl-SI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21EB0E31-8172-48A9-A07D-56729A0FB8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D48FAC59-6173-445D-94F7-4E9170AAE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18. sz. 2. fele: a német nyelv kiszorítja a latint, délen az olasz nyelv is fontos. Vidéken és a városok alsóbb társadalmi rétegeiben csak szlovénul beszélnek. Muravidéken fontos a magyar és a latin nyelv. A francia nyelv divatos. A magasabb társadalmi rétegek nagy része legalább részben beszélte a szlovén nyelvet.</a:t>
            </a:r>
            <a:endParaRPr lang="hu-HU" altLang="sl-SI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8CB131C5-8695-48A7-A3CB-0D318A1E8A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FABC5DA1-15C6-460C-AFD8-59CAA3846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l-SI" altLang="sl-SI" dirty="0"/>
              <a:t>Pohlin: </a:t>
            </a:r>
            <a:r>
              <a:rPr lang="sl-SI" altLang="sl-SI" dirty="0" err="1"/>
              <a:t>Kraynska</a:t>
            </a:r>
            <a:r>
              <a:rPr lang="sl-SI" altLang="sl-SI" dirty="0"/>
              <a:t> </a:t>
            </a:r>
            <a:r>
              <a:rPr lang="sl-SI" altLang="sl-SI" dirty="0" err="1"/>
              <a:t>grammatika</a:t>
            </a:r>
            <a:r>
              <a:rPr lang="sl-SI" altLang="sl-SI" dirty="0"/>
              <a:t> (1768) – a </a:t>
            </a:r>
            <a:r>
              <a:rPr lang="sl-SI" altLang="sl-SI" dirty="0" err="1"/>
              <a:t>szlovén</a:t>
            </a:r>
            <a:r>
              <a:rPr lang="sl-SI" altLang="sl-SI" dirty="0"/>
              <a:t> </a:t>
            </a:r>
            <a:r>
              <a:rPr lang="sl-SI" altLang="sl-SI" dirty="0" err="1"/>
              <a:t>nyelv</a:t>
            </a:r>
            <a:r>
              <a:rPr lang="sl-SI" altLang="sl-SI" dirty="0"/>
              <a:t> </a:t>
            </a:r>
            <a:r>
              <a:rPr lang="sl-SI" altLang="sl-SI" dirty="0" err="1"/>
              <a:t>tudatos</a:t>
            </a:r>
            <a:r>
              <a:rPr lang="sl-SI" altLang="sl-SI" dirty="0"/>
              <a:t> </a:t>
            </a:r>
            <a:r>
              <a:rPr lang="sl-SI" altLang="sl-SI" dirty="0" err="1"/>
              <a:t>használata</a:t>
            </a:r>
            <a:r>
              <a:rPr lang="sl-SI" altLang="sl-SI" dirty="0"/>
              <a:t> – a </a:t>
            </a:r>
            <a:r>
              <a:rPr lang="sl-SI" altLang="sl-SI" dirty="0" err="1"/>
              <a:t>nemzeti</a:t>
            </a:r>
            <a:r>
              <a:rPr lang="sl-SI" altLang="sl-SI" dirty="0"/>
              <a:t>  </a:t>
            </a:r>
            <a:r>
              <a:rPr lang="sl-SI" altLang="sl-SI" dirty="0" err="1"/>
              <a:t>újjászületés</a:t>
            </a:r>
            <a:r>
              <a:rPr lang="sl-SI" altLang="sl-SI" dirty="0"/>
              <a:t> </a:t>
            </a:r>
            <a:r>
              <a:rPr lang="sl-SI" altLang="sl-SI" dirty="0" err="1"/>
              <a:t>kezdete</a:t>
            </a:r>
            <a:endParaRPr lang="sl-SI" altLang="sl-SI" dirty="0"/>
          </a:p>
          <a:p>
            <a:pPr eaLnBrk="1" hangingPunct="1">
              <a:lnSpc>
                <a:spcPct val="90000"/>
              </a:lnSpc>
            </a:pPr>
            <a:r>
              <a:rPr lang="sl-SI" altLang="sl-SI" dirty="0"/>
              <a:t>A </a:t>
            </a:r>
            <a:r>
              <a:rPr lang="sl-SI" altLang="sl-SI" dirty="0" err="1"/>
              <a:t>világi</a:t>
            </a:r>
            <a:r>
              <a:rPr lang="sl-SI" altLang="sl-SI" dirty="0"/>
              <a:t> </a:t>
            </a:r>
            <a:r>
              <a:rPr lang="sl-SI" altLang="sl-SI" dirty="0" err="1"/>
              <a:t>irodalom</a:t>
            </a:r>
            <a:r>
              <a:rPr lang="sl-SI" altLang="sl-SI" dirty="0"/>
              <a:t> </a:t>
            </a:r>
            <a:r>
              <a:rPr lang="sl-SI" altLang="sl-SI" dirty="0" err="1"/>
              <a:t>kezdete</a:t>
            </a:r>
            <a:r>
              <a:rPr lang="sl-SI" altLang="sl-SI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sl-SI" altLang="sl-SI" dirty="0"/>
              <a:t>Anton Tomaž Linhart: Županova Micka (</a:t>
            </a:r>
            <a:r>
              <a:rPr lang="hu-HU" altLang="sl-SI" dirty="0" err="1"/>
              <a:t>Micka</a:t>
            </a:r>
            <a:r>
              <a:rPr lang="hu-HU" altLang="sl-SI" dirty="0"/>
              <a:t>, a falubíró leánya – 1789)</a:t>
            </a:r>
          </a:p>
          <a:p>
            <a:pPr eaLnBrk="1" hangingPunct="1">
              <a:lnSpc>
                <a:spcPct val="90000"/>
              </a:lnSpc>
            </a:pPr>
            <a:r>
              <a:rPr lang="hu-HU" altLang="sl-SI" dirty="0"/>
              <a:t>Valentin </a:t>
            </a:r>
            <a:r>
              <a:rPr lang="hu-HU" altLang="sl-SI" dirty="0" err="1"/>
              <a:t>Vodnik</a:t>
            </a:r>
            <a:r>
              <a:rPr lang="hu-HU" altLang="sl-SI" dirty="0"/>
              <a:t>: </a:t>
            </a:r>
            <a:r>
              <a:rPr lang="hu-HU" altLang="sl-SI" dirty="0" err="1"/>
              <a:t>Pesmi</a:t>
            </a:r>
            <a:r>
              <a:rPr lang="hu-HU" altLang="sl-SI" dirty="0"/>
              <a:t> </a:t>
            </a:r>
            <a:r>
              <a:rPr lang="hu-HU" altLang="sl-SI" dirty="0" err="1"/>
              <a:t>za</a:t>
            </a:r>
            <a:r>
              <a:rPr lang="hu-HU" altLang="sl-SI" dirty="0"/>
              <a:t> </a:t>
            </a:r>
            <a:r>
              <a:rPr lang="hu-HU" altLang="sl-SI" dirty="0" err="1"/>
              <a:t>pokušino</a:t>
            </a:r>
            <a:r>
              <a:rPr lang="hu-HU" altLang="sl-SI" dirty="0"/>
              <a:t> (</a:t>
            </a:r>
            <a:r>
              <a:rPr lang="hu-HU" altLang="sl-SI" dirty="0" err="1"/>
              <a:t>Kisérleti</a:t>
            </a:r>
            <a:r>
              <a:rPr lang="hu-HU" altLang="sl-SI" dirty="0"/>
              <a:t> versek – 1806)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07C85E4C-6C93-4BBC-8A64-63DA59B084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8D63CE69-379A-4635-8843-18BE9A7526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 A szlovén nyelvű könyvkiadás kezdete: kalendáriumok, almanachok, tankönyvek, Lublanske novice (1797-1800), Kopitar: Grammatik der slavischen Sprache in Krain, Kärnten und Steyermark (1809) – a szlovén nyelv egysége </a:t>
            </a:r>
          </a:p>
          <a:p>
            <a:pPr eaLnBrk="1" hangingPunct="1"/>
            <a:r>
              <a:rPr lang="sl-SI" altLang="sl-SI"/>
              <a:t>Bibliafordítás (Jurij Japelj) 1783-1804</a:t>
            </a:r>
            <a:r>
              <a:rPr lang="hu-HU" altLang="sl-SI"/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F59B69AA-8573-4514-A07F-1FADEF30B4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693E6FF5-E73B-4FA8-ADA8-11D58BEE76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1809-1813  – Illír Tartományok – francia közigazgatás – első találkozás a modern polgári társadalmi viszonyokkal (pl. törvény előtti egyenlőség), iskolarendszer megújítása, nagyobb szerep jut a szlovén nyelvnek az iskolákban – szimpatizánsok, nemzetébresztők</a:t>
            </a:r>
            <a:endParaRPr lang="hu-HU" altLang="sl-SI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8F4C4AF3-7EED-4118-A14F-7EA7D26722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605ABF30-FF87-410D-A542-D3561490DE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 dirty="0"/>
              <a:t>A </a:t>
            </a:r>
            <a:r>
              <a:rPr lang="sl-SI" altLang="sl-SI" dirty="0" err="1"/>
              <a:t>Graz</a:t>
            </a:r>
            <a:r>
              <a:rPr lang="sl-SI" altLang="sl-SI" dirty="0"/>
              <a:t>-Celje </a:t>
            </a:r>
            <a:r>
              <a:rPr lang="sl-SI" altLang="sl-SI" dirty="0" err="1"/>
              <a:t>vasútvonal</a:t>
            </a:r>
            <a:r>
              <a:rPr lang="sl-SI" altLang="sl-SI" dirty="0"/>
              <a:t> </a:t>
            </a:r>
            <a:r>
              <a:rPr lang="sl-SI" altLang="sl-SI" dirty="0" err="1"/>
              <a:t>kiépítése</a:t>
            </a:r>
            <a:r>
              <a:rPr lang="sl-SI" altLang="sl-SI" dirty="0"/>
              <a:t> 1846, Ljubljana 1849, </a:t>
            </a:r>
            <a:r>
              <a:rPr lang="sl-SI" altLang="sl-SI" dirty="0" err="1"/>
              <a:t>Trieszt</a:t>
            </a:r>
            <a:r>
              <a:rPr lang="sl-SI" altLang="sl-SI" dirty="0"/>
              <a:t> 1857</a:t>
            </a:r>
          </a:p>
          <a:p>
            <a:pPr eaLnBrk="1" hangingPunct="1"/>
            <a:r>
              <a:rPr lang="sl-SI" altLang="sl-SI" dirty="0"/>
              <a:t> </a:t>
            </a:r>
          </a:p>
          <a:p>
            <a:pPr eaLnBrk="1" hangingPunct="1"/>
            <a:r>
              <a:rPr lang="sl-SI" altLang="sl-SI" dirty="0"/>
              <a:t>1810  – </a:t>
            </a:r>
            <a:r>
              <a:rPr lang="sl-SI" altLang="sl-SI" dirty="0" err="1"/>
              <a:t>minden</a:t>
            </a:r>
            <a:r>
              <a:rPr lang="sl-SI" altLang="sl-SI" dirty="0"/>
              <a:t> </a:t>
            </a:r>
            <a:r>
              <a:rPr lang="sl-SI" altLang="sl-SI" dirty="0" err="1"/>
              <a:t>hetedik</a:t>
            </a:r>
            <a:r>
              <a:rPr lang="sl-SI" altLang="sl-SI" dirty="0"/>
              <a:t> </a:t>
            </a:r>
            <a:r>
              <a:rPr lang="sl-SI" altLang="sl-SI" dirty="0" err="1"/>
              <a:t>gyermek</a:t>
            </a:r>
            <a:r>
              <a:rPr lang="sl-SI" altLang="sl-SI" dirty="0"/>
              <a:t> jár </a:t>
            </a:r>
            <a:r>
              <a:rPr lang="sl-SI" altLang="sl-SI" dirty="0" err="1"/>
              <a:t>iskolába</a:t>
            </a:r>
            <a:r>
              <a:rPr lang="sl-SI" altLang="sl-SI" dirty="0"/>
              <a:t>, 1847 – </a:t>
            </a:r>
            <a:r>
              <a:rPr lang="sl-SI" altLang="sl-SI" dirty="0" err="1"/>
              <a:t>minden</a:t>
            </a:r>
            <a:r>
              <a:rPr lang="sl-SI" altLang="sl-SI" dirty="0"/>
              <a:t> </a:t>
            </a:r>
            <a:r>
              <a:rPr lang="sl-SI" altLang="sl-SI" dirty="0" err="1"/>
              <a:t>harmadik</a:t>
            </a:r>
            <a:endParaRPr lang="hu-HU" altLang="sl-SI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54733C5A-A63D-4932-926E-335242367D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39D933ED-03D1-46AB-AEA4-1A7BB6C54B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France Prešeren (1800-1849) a legnagyobb szlovén költő,  európai színvonalra emelte a szlovén költészetet  </a:t>
            </a:r>
          </a:p>
          <a:p>
            <a:pPr eaLnBrk="1" hangingPunct="1"/>
            <a:r>
              <a:rPr lang="sl-SI" altLang="sl-SI"/>
              <a:t>A német újságok szlovén verseket is közölnek – szimpátia egészen 1848-ig</a:t>
            </a:r>
          </a:p>
          <a:p>
            <a:pPr eaLnBrk="1" hangingPunct="1"/>
            <a:r>
              <a:rPr lang="sl-SI" altLang="sl-SI"/>
              <a:t>1843 –  Kmetijske in rokodelske novice című lap</a:t>
            </a:r>
            <a:endParaRPr lang="hu-HU" altLang="sl-SI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B958B8E0-6840-42DB-B9EC-E7F035DCF6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93285F17-6F57-4502-8ED8-3CE66D8416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Nemzeti mozgalom – szűk értelmiségi és papi réteg; a lakosság nagy része nem nemzeti, hanem területi  identitással rendelkezik, emellett erős a monarchiához tartozás érzése</a:t>
            </a:r>
          </a:p>
          <a:p>
            <a:pPr eaLnBrk="1" hangingPunct="1"/>
            <a:r>
              <a:rPr lang="sl-SI" altLang="sl-SI"/>
              <a:t> A „szlovén” elnevezés kiszorítja a „krajnai” elnevezést (Slovenec – Kranjec)</a:t>
            </a:r>
            <a:endParaRPr lang="hu-HU" altLang="sl-SI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6D127AC7-6D5A-4E97-AA59-6014BD6E57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190BAF13-92EC-43DE-B5B3-D9AB49817E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1848 –  az Egyesített Szlovénia programja Szlovéniát olyan országként határozta meg, amelyben egységben élnek a szlovén nyelvet beszélő emberek; autónóm területet akarnak a monarchián belül</a:t>
            </a:r>
            <a:endParaRPr lang="hu-HU" altLang="sl-SI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ACFA2DB3-F544-468B-85DA-12C47131A9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0FE41AFD-6E02-4FBC-82F2-9F5B85A38E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 sz="2800"/>
              <a:t>Szlovénok által lakott terület: 24000 km</a:t>
            </a:r>
            <a:r>
              <a:rPr lang="sl-SI" altLang="sl-SI" sz="2800" baseline="30000"/>
              <a:t>2</a:t>
            </a:r>
            <a:r>
              <a:rPr lang="sl-SI" altLang="sl-SI" sz="2800"/>
              <a:t> (mint a 15. sz.-ban), 1,3 millió lakos; 89 % szlovén, többségében Krajnában és Gorica környékén; a városokban sok német és olasz; 2300 kočevjei német</a:t>
            </a:r>
          </a:p>
          <a:p>
            <a:pPr eaLnBrk="1" hangingPunct="1"/>
            <a:r>
              <a:rPr lang="sl-SI" altLang="sl-SI" sz="2800"/>
              <a:t>Trieszt: a szlovénok, németek és olaszok mellett zsidók, görögök, szerbek, örmények</a:t>
            </a:r>
          </a:p>
          <a:p>
            <a:pPr eaLnBrk="1" hangingPunct="1"/>
            <a:r>
              <a:rPr lang="sl-SI" altLang="sl-SI" sz="2800"/>
              <a:t>19. sz. második fele: demográfiai stagnálás – kivándorlás</a:t>
            </a:r>
            <a:endParaRPr lang="hu-HU" altLang="sl-SI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11A39E0A-4C98-4B89-BEA1-1595323359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5A0226E8-9C5C-4764-A5CE-FF523D378D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 sz="2800"/>
              <a:t>A terület az időszámításunk kezdete előtti években a Római Birodalom részévé vált. </a:t>
            </a:r>
          </a:p>
          <a:p>
            <a:pPr eaLnBrk="1" hangingPunct="1"/>
            <a:r>
              <a:rPr lang="sl-SI" altLang="sl-SI" sz="2800"/>
              <a:t>Megalakultak az első városok (Emona, Celeia, Poetovio).</a:t>
            </a:r>
          </a:p>
          <a:p>
            <a:pPr eaLnBrk="1" hangingPunct="1"/>
            <a:r>
              <a:rPr lang="sl-SI" altLang="sl-SI" sz="2800"/>
              <a:t>Legkésőbb a 3. század végén már felvették a kereszténységet, amely bizonyos területeken egészen az újabb hittérítésig fennmaradt.</a:t>
            </a:r>
          </a:p>
          <a:p>
            <a:pPr eaLnBrk="1" hangingPunct="1"/>
            <a:r>
              <a:rPr lang="sl-SI" altLang="sl-SI" sz="2800"/>
              <a:t>Elrómaiasodott kelták, illírek, római betelepülők.</a:t>
            </a:r>
            <a:endParaRPr lang="hu-HU" altLang="sl-SI" sz="28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A1C03079-75A1-43C1-9604-A9851C0B80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24397583-5033-473B-90B9-38E50FC412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Szlovén nemzeti mozgalom: további szakadás radikálisokra és mérsékeltebbekre, később politikai megosztottság liberálisok és klerikálisok között </a:t>
            </a:r>
            <a:endParaRPr lang="hu-HU" altLang="sl-SI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3FDF04F4-DFA3-4316-9738-01428A1819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EC91D6C5-C7BD-4B7E-8570-5267FCDE5F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altLang="sl-SI"/>
              <a:t>1870-es évek: az általános tankötelezettség megvalósult</a:t>
            </a:r>
          </a:p>
          <a:p>
            <a:pPr eaLnBrk="1" hangingPunct="1"/>
            <a:r>
              <a:rPr lang="hu-HU" altLang="sl-SI"/>
              <a:t>Krajnában és Trieszt környéken az iskolák többségében  szlovén tanítási nyelv, Karintia és Stájerország szlovén részében kétnyelvű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3DBB8B53-64E3-4DCC-9E4A-7A38EAEE28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579E28E0-5CFE-4069-94E0-E5336F9EFA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1917 – Májusi Kiáltvány (Majniška deklaracija) a szlovén, horvát, szerb képviselők a bécsi parlamentben követelik a Monarchia összes délszláv népének egyesítését a Monarchia keretén belül </a:t>
            </a:r>
            <a:endParaRPr lang="hu-HU" altLang="sl-SI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9554689B-CFE9-437D-90BB-A5D3FD2D14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8DBCE3C3-6C1E-4500-B452-D349DA6D38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 sz="2800"/>
              <a:t>1918. október 29. Ljubljanában és Zágrábban kikiáltják a Szlovén-Horvát-Szerb Államot </a:t>
            </a:r>
          </a:p>
          <a:p>
            <a:pPr eaLnBrk="1" hangingPunct="1"/>
            <a:r>
              <a:rPr lang="sl-SI" altLang="sl-SI" sz="2800"/>
              <a:t>1918 novemberében  Olaszország elfoglalja a szlovénok lakta terület 1/3-át </a:t>
            </a:r>
          </a:p>
          <a:p>
            <a:pPr eaLnBrk="1" hangingPunct="1"/>
            <a:r>
              <a:rPr lang="sl-SI" altLang="sl-SI" sz="2800"/>
              <a:t>1918 december 1-jén létrejön a Szerb-Horvát-Szlovén Királyság </a:t>
            </a:r>
          </a:p>
          <a:p>
            <a:pPr eaLnBrk="1" hangingPunct="1"/>
            <a:r>
              <a:rPr lang="sl-SI" altLang="sl-SI" sz="2800"/>
              <a:t>Karintia: sikertelen szlovén katonai beavatkozás, 1920 októberében népszavazás</a:t>
            </a:r>
            <a:endParaRPr lang="hu-HU" altLang="sl-SI" sz="28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EB1255A9-0309-43D3-91DB-64E2052C79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940D31A2-96FA-4FA2-AC84-6555BEEF3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Muravidék 1919-től az SZHSZ-hez tartozik </a:t>
            </a:r>
          </a:p>
          <a:p>
            <a:pPr eaLnBrk="1" hangingPunct="1"/>
            <a:r>
              <a:rPr lang="sl-SI" altLang="sl-SI"/>
              <a:t>1920 őszén  Rapallo – az  olasz-SZHSZ határ meghúzása – a szlovénok 4 állam területén élnek, 1/4 részük az SZHSZ területén kívül </a:t>
            </a:r>
            <a:endParaRPr lang="hu-HU" altLang="sl-SI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F71FC700-14D5-457E-A4F0-5EFF29CB49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022DCBF0-C4AC-46E1-B644-FAB28E7E57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1921 – az SZHSZ alkotmánya – "egységes jugoszláv nemzet" </a:t>
            </a:r>
            <a:endParaRPr lang="hu-HU" altLang="sl-SI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6029E9B1-4A80-401F-BD9C-F1C72B9AFD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6CB4AFDA-7896-47B6-BAF0-977B8169FB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l-SI" altLang="sl-SI" sz="2800"/>
              <a:t>12 millió lakosú állam </a:t>
            </a:r>
          </a:p>
          <a:p>
            <a:pPr eaLnBrk="1" hangingPunct="1">
              <a:lnSpc>
                <a:spcPct val="90000"/>
              </a:lnSpc>
            </a:pPr>
            <a:r>
              <a:rPr lang="sl-SI" altLang="sl-SI" sz="2800"/>
              <a:t>8 millió szerbhorvát anyanyelvű </a:t>
            </a:r>
          </a:p>
          <a:p>
            <a:pPr eaLnBrk="1" hangingPunct="1">
              <a:lnSpc>
                <a:spcPct val="90000"/>
              </a:lnSpc>
            </a:pPr>
            <a:r>
              <a:rPr lang="sl-SI" altLang="sl-SI" sz="2800"/>
              <a:t>600 ezer macedón </a:t>
            </a:r>
          </a:p>
          <a:p>
            <a:pPr eaLnBrk="1" hangingPunct="1">
              <a:lnSpc>
                <a:spcPct val="90000"/>
              </a:lnSpc>
            </a:pPr>
            <a:r>
              <a:rPr lang="sl-SI" altLang="sl-SI" sz="2800"/>
              <a:t>500 ezer német </a:t>
            </a:r>
          </a:p>
          <a:p>
            <a:pPr eaLnBrk="1" hangingPunct="1">
              <a:lnSpc>
                <a:spcPct val="90000"/>
              </a:lnSpc>
            </a:pPr>
            <a:r>
              <a:rPr lang="sl-SI" altLang="sl-SI" sz="2800"/>
              <a:t>500 ezer magyar  </a:t>
            </a:r>
          </a:p>
          <a:p>
            <a:pPr eaLnBrk="1" hangingPunct="1">
              <a:lnSpc>
                <a:spcPct val="90000"/>
              </a:lnSpc>
            </a:pPr>
            <a:r>
              <a:rPr lang="sl-SI" altLang="sl-SI" sz="2800"/>
              <a:t>200 ezer román</a:t>
            </a:r>
          </a:p>
          <a:p>
            <a:pPr eaLnBrk="1" hangingPunct="1">
              <a:lnSpc>
                <a:spcPct val="90000"/>
              </a:lnSpc>
            </a:pPr>
            <a:r>
              <a:rPr lang="sl-SI" altLang="sl-SI" sz="2800"/>
              <a:t>150 ezer török</a:t>
            </a:r>
          </a:p>
          <a:p>
            <a:pPr eaLnBrk="1" hangingPunct="1">
              <a:lnSpc>
                <a:spcPct val="90000"/>
              </a:lnSpc>
            </a:pPr>
            <a:r>
              <a:rPr lang="sl-SI" altLang="sl-SI" sz="2800"/>
              <a:t>115 ezer cseh és szlovák</a:t>
            </a:r>
          </a:p>
          <a:p>
            <a:pPr eaLnBrk="1" hangingPunct="1">
              <a:lnSpc>
                <a:spcPct val="90000"/>
              </a:lnSpc>
            </a:pPr>
            <a:r>
              <a:rPr lang="sl-SI" altLang="sl-SI" sz="2800"/>
              <a:t>ukránok, lengyelek, olaszok, zsidók, romák stb. </a:t>
            </a:r>
            <a:endParaRPr lang="hu-HU" altLang="sl-SI" sz="28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9F5C56E3-FA4B-41CC-812B-D88E398B5B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9E1092BB-3507-42DA-89F4-F1AC86791A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5 millió pravoszláv</a:t>
            </a:r>
          </a:p>
          <a:p>
            <a:pPr eaLnBrk="1" hangingPunct="1"/>
            <a:r>
              <a:rPr lang="sl-SI" altLang="sl-SI"/>
              <a:t>4,7 millió katolikus</a:t>
            </a:r>
          </a:p>
          <a:p>
            <a:pPr eaLnBrk="1" hangingPunct="1"/>
            <a:r>
              <a:rPr lang="sl-SI" altLang="sl-SI"/>
              <a:t>400 ezer görög katolikus </a:t>
            </a:r>
          </a:p>
          <a:p>
            <a:pPr eaLnBrk="1" hangingPunct="1"/>
            <a:r>
              <a:rPr lang="sl-SI" altLang="sl-SI"/>
              <a:t>1,3 millió muzulmán  </a:t>
            </a:r>
          </a:p>
          <a:p>
            <a:pPr eaLnBrk="1" hangingPunct="1"/>
            <a:r>
              <a:rPr lang="sl-SI" altLang="sl-SI"/>
              <a:t>230 ezer protestáns </a:t>
            </a:r>
          </a:p>
          <a:p>
            <a:pPr eaLnBrk="1" hangingPunct="1"/>
            <a:r>
              <a:rPr lang="sl-SI" altLang="sl-SI"/>
              <a:t>36 ezer zsidó</a:t>
            </a:r>
            <a:endParaRPr lang="hu-HU" altLang="sl-SI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B747D8AA-3102-46FE-B610-1A27E9B789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04CDB234-91C3-4239-9E3A-C75D444E08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Nagy különbségek: 1921-ben 8,8% írástudatlan szlovén, Dél-Szerbiában ez a szám  83,8%</a:t>
            </a:r>
            <a:endParaRPr lang="hu-HU" altLang="sl-SI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024CB0DA-2406-4F97-AFA4-A752F8182C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13FC7A3F-B5BC-44E8-B697-11DB933F3D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1918. december 5. – zágrábi felkelés, 15 halott  </a:t>
            </a:r>
          </a:p>
          <a:p>
            <a:pPr eaLnBrk="1" hangingPunct="1"/>
            <a:r>
              <a:rPr lang="sl-SI" altLang="sl-SI"/>
              <a:t>Montenegróban 1924-ig  harcok</a:t>
            </a:r>
            <a:endParaRPr lang="hu-HU" altLang="sl-SI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4CF5D5D1-FBF4-489B-B84D-44E42356A8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170F8B84-974F-4B6A-BFD2-240D36D411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8839"/>
            <a:ext cx="8229600" cy="4137323"/>
          </a:xfrm>
        </p:spPr>
        <p:txBody>
          <a:bodyPr/>
          <a:lstStyle/>
          <a:p>
            <a:pPr eaLnBrk="1" hangingPunct="1"/>
            <a:r>
              <a:rPr lang="sl-SI" altLang="sl-SI" sz="2800" dirty="0" err="1"/>
              <a:t>Szláv</a:t>
            </a:r>
            <a:r>
              <a:rPr lang="sl-SI" altLang="sl-SI" sz="2800" dirty="0"/>
              <a:t> </a:t>
            </a:r>
            <a:r>
              <a:rPr lang="sl-SI" altLang="sl-SI" sz="2800" dirty="0" err="1"/>
              <a:t>törzsek</a:t>
            </a:r>
            <a:r>
              <a:rPr lang="sl-SI" altLang="sl-SI" sz="2800" dirty="0"/>
              <a:t> </a:t>
            </a:r>
            <a:r>
              <a:rPr lang="sl-SI" altLang="sl-SI" sz="2800" dirty="0" err="1"/>
              <a:t>betelepülése</a:t>
            </a:r>
            <a:r>
              <a:rPr lang="sl-SI" altLang="sl-SI" sz="2800" dirty="0"/>
              <a:t>: a 6. </a:t>
            </a:r>
            <a:r>
              <a:rPr lang="sl-SI" altLang="sl-SI" sz="2800" dirty="0" err="1"/>
              <a:t>század</a:t>
            </a:r>
            <a:r>
              <a:rPr lang="sl-SI" altLang="sl-SI" sz="2800" dirty="0"/>
              <a:t> </a:t>
            </a:r>
            <a:r>
              <a:rPr lang="sl-SI" altLang="sl-SI" sz="2800" dirty="0" err="1"/>
              <a:t>közepétől</a:t>
            </a:r>
            <a:r>
              <a:rPr lang="sl-SI" altLang="sl-SI" sz="2800" dirty="0"/>
              <a:t> a 9. </a:t>
            </a:r>
            <a:r>
              <a:rPr lang="sl-SI" altLang="sl-SI" sz="2800" dirty="0" err="1"/>
              <a:t>századig</a:t>
            </a:r>
            <a:r>
              <a:rPr lang="sl-SI" altLang="sl-SI" sz="2800" dirty="0"/>
              <a:t> </a:t>
            </a:r>
            <a:r>
              <a:rPr lang="sl-SI" altLang="sl-SI" sz="2800" dirty="0" err="1"/>
              <a:t>két</a:t>
            </a:r>
            <a:r>
              <a:rPr lang="sl-SI" altLang="sl-SI" sz="2800" dirty="0"/>
              <a:t> </a:t>
            </a:r>
            <a:r>
              <a:rPr lang="sl-SI" altLang="sl-SI" sz="2800" dirty="0" err="1"/>
              <a:t>irányból</a:t>
            </a:r>
            <a:r>
              <a:rPr lang="sl-SI" altLang="sl-SI" sz="2800" dirty="0"/>
              <a:t>, </a:t>
            </a:r>
            <a:r>
              <a:rPr lang="sl-SI" altLang="sl-SI" sz="2800" dirty="0" err="1"/>
              <a:t>északról</a:t>
            </a:r>
            <a:r>
              <a:rPr lang="sl-SI" altLang="sl-SI" sz="2800" dirty="0"/>
              <a:t> és </a:t>
            </a:r>
            <a:r>
              <a:rPr lang="sl-SI" altLang="sl-SI" sz="2800" dirty="0" err="1"/>
              <a:t>délkeletről</a:t>
            </a:r>
            <a:endParaRPr lang="sl-SI" altLang="sl-SI" sz="2800" dirty="0"/>
          </a:p>
          <a:p>
            <a:pPr eaLnBrk="1" hangingPunct="1"/>
            <a:r>
              <a:rPr lang="sl-SI" altLang="sl-SI" sz="2800" dirty="0" err="1"/>
              <a:t>Kezdetben</a:t>
            </a:r>
            <a:r>
              <a:rPr lang="sl-SI" altLang="sl-SI" sz="2800" dirty="0"/>
              <a:t>  </a:t>
            </a:r>
            <a:r>
              <a:rPr lang="sl-SI" altLang="sl-SI" sz="2800" dirty="0" err="1"/>
              <a:t>avar</a:t>
            </a:r>
            <a:r>
              <a:rPr lang="sl-SI" altLang="sl-SI" sz="2800" dirty="0"/>
              <a:t> </a:t>
            </a:r>
            <a:r>
              <a:rPr lang="sl-SI" altLang="sl-SI" sz="2800" dirty="0" err="1"/>
              <a:t>fennhatóság</a:t>
            </a:r>
            <a:r>
              <a:rPr lang="sl-SI" altLang="sl-SI" sz="2800" dirty="0"/>
              <a:t> </a:t>
            </a:r>
            <a:r>
              <a:rPr lang="sl-SI" altLang="sl-SI" sz="2800" dirty="0" err="1"/>
              <a:t>alatt</a:t>
            </a:r>
            <a:r>
              <a:rPr lang="sl-SI" altLang="sl-SI" sz="2800" dirty="0"/>
              <a:t> </a:t>
            </a:r>
            <a:r>
              <a:rPr lang="sl-SI" altLang="sl-SI" sz="2800" dirty="0" err="1"/>
              <a:t>álltak</a:t>
            </a:r>
            <a:r>
              <a:rPr lang="sl-SI" altLang="sl-SI" sz="2800" dirty="0"/>
              <a:t>, a 7. sz. </a:t>
            </a:r>
            <a:r>
              <a:rPr lang="sl-SI" altLang="sl-SI" sz="2800" dirty="0" err="1"/>
              <a:t>elején</a:t>
            </a:r>
            <a:r>
              <a:rPr lang="sl-SI" altLang="sl-SI" sz="2800" dirty="0"/>
              <a:t> </a:t>
            </a:r>
            <a:r>
              <a:rPr lang="sl-SI" altLang="sl-SI" sz="2800" dirty="0" err="1"/>
              <a:t>fejlődésnek</a:t>
            </a:r>
            <a:r>
              <a:rPr lang="sl-SI" altLang="sl-SI" sz="2800" dirty="0"/>
              <a:t> </a:t>
            </a:r>
            <a:r>
              <a:rPr lang="sl-SI" altLang="sl-SI" sz="2800" dirty="0" err="1"/>
              <a:t>indul</a:t>
            </a:r>
            <a:r>
              <a:rPr lang="sl-SI" altLang="sl-SI" sz="2800" dirty="0"/>
              <a:t> a »</a:t>
            </a:r>
            <a:r>
              <a:rPr lang="sl-SI" altLang="sl-SI" sz="2800" dirty="0" err="1"/>
              <a:t>Szlávok</a:t>
            </a:r>
            <a:r>
              <a:rPr lang="sl-SI" altLang="sl-SI" sz="2800" dirty="0"/>
              <a:t> </a:t>
            </a:r>
            <a:r>
              <a:rPr lang="sl-SI" altLang="sl-SI" sz="2800" dirty="0" err="1"/>
              <a:t>földje</a:t>
            </a:r>
            <a:r>
              <a:rPr lang="sl-SI" altLang="sl-SI" sz="2800" dirty="0"/>
              <a:t>« (marca </a:t>
            </a:r>
            <a:r>
              <a:rPr lang="sl-SI" altLang="sl-SI" sz="2800" dirty="0" err="1"/>
              <a:t>Vinedorum</a:t>
            </a:r>
            <a:r>
              <a:rPr lang="sl-SI" altLang="sl-SI" sz="2800" dirty="0"/>
              <a:t>) Valuk </a:t>
            </a:r>
            <a:r>
              <a:rPr lang="sl-SI" altLang="sl-SI" sz="2800" dirty="0" err="1"/>
              <a:t>kenéz</a:t>
            </a:r>
            <a:r>
              <a:rPr lang="sl-SI" altLang="sl-SI" sz="2800" dirty="0"/>
              <a:t>/</a:t>
            </a:r>
            <a:r>
              <a:rPr lang="sl-SI" altLang="sl-SI" sz="2800" dirty="0" err="1"/>
              <a:t>fejedelem</a:t>
            </a:r>
            <a:r>
              <a:rPr lang="sl-SI" altLang="sl-SI" sz="2800" dirty="0"/>
              <a:t> </a:t>
            </a:r>
            <a:r>
              <a:rPr lang="sl-SI" altLang="sl-SI" sz="2800" dirty="0" err="1"/>
              <a:t>alatt</a:t>
            </a:r>
            <a:r>
              <a:rPr lang="sl-SI" altLang="sl-SI" sz="2800" dirty="0"/>
              <a:t> </a:t>
            </a:r>
          </a:p>
          <a:p>
            <a:pPr eaLnBrk="1" hangingPunct="1"/>
            <a:r>
              <a:rPr lang="sl-SI" altLang="sl-SI" sz="2800" dirty="0"/>
              <a:t>623 - 626 –  </a:t>
            </a:r>
            <a:r>
              <a:rPr lang="sl-SI" altLang="sl-SI" sz="2800" dirty="0" err="1"/>
              <a:t>az</a:t>
            </a:r>
            <a:r>
              <a:rPr lang="sl-SI" altLang="sl-SI" sz="2800" dirty="0"/>
              <a:t> </a:t>
            </a:r>
            <a:r>
              <a:rPr lang="sl-SI" altLang="sl-SI" sz="2800" dirty="0" err="1"/>
              <a:t>alpesi</a:t>
            </a:r>
            <a:r>
              <a:rPr lang="sl-SI" altLang="sl-SI" sz="2800" dirty="0"/>
              <a:t> </a:t>
            </a:r>
            <a:r>
              <a:rPr lang="sl-SI" altLang="sl-SI" sz="2800" dirty="0" err="1"/>
              <a:t>szlávok</a:t>
            </a:r>
            <a:r>
              <a:rPr lang="sl-SI" altLang="sl-SI" sz="2800" dirty="0"/>
              <a:t> </a:t>
            </a:r>
            <a:r>
              <a:rPr lang="sl-SI" altLang="sl-SI" sz="2800" dirty="0" err="1"/>
              <a:t>csatlakoznak</a:t>
            </a:r>
            <a:r>
              <a:rPr lang="sl-SI" altLang="sl-SI" sz="2800" dirty="0"/>
              <a:t> Samo </a:t>
            </a:r>
            <a:r>
              <a:rPr lang="sl-SI" altLang="sl-SI" sz="2800" dirty="0" err="1"/>
              <a:t>törzsszövetségéhez</a:t>
            </a:r>
            <a:r>
              <a:rPr lang="hu-HU" altLang="sl-SI" dirty="0"/>
              <a:t> </a:t>
            </a:r>
          </a:p>
          <a:p>
            <a:pPr eaLnBrk="1" hangingPunct="1"/>
            <a:endParaRPr lang="hu-HU" altLang="sl-SI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100A194A-BBC8-4573-AB6B-CB12021206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349C0632-280F-4989-BC3F-1818C13951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Bosznia-Hercegovina: 43,49% szerb,  32,25% bosnyák, 22,87% horvát </a:t>
            </a:r>
          </a:p>
          <a:p>
            <a:pPr eaLnBrk="1" hangingPunct="1"/>
            <a:r>
              <a:rPr lang="sl-SI" altLang="sl-SI"/>
              <a:t>Koszovó: a lakosság 1/5 része szerb – szerb betelepülők</a:t>
            </a:r>
            <a:endParaRPr lang="hu-HU" altLang="sl-SI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E4D36EA8-838F-4721-9C5C-ABBA000826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E4A0990F-F4C1-45CA-BD47-16F6F19D7C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Szlovéniában csak a szegénység miatti társadalmi elégedetlenség</a:t>
            </a:r>
          </a:p>
          <a:p>
            <a:pPr eaLnBrk="1" hangingPunct="1"/>
            <a:r>
              <a:rPr lang="sl-SI" altLang="sl-SI"/>
              <a:t>1920 áprilisában Ljubljanában 14 halott, 40 sebesült</a:t>
            </a:r>
            <a:endParaRPr lang="hu-HU" altLang="sl-SI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089AD424-BFE0-476E-AFB8-88BBA6ACC6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8981F480-EB4A-4E9A-9B19-717D8FAFB5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1928 június: lövöldözés a belgrádi parlamentben, több horvát képviselő meghalt</a:t>
            </a:r>
          </a:p>
          <a:p>
            <a:pPr eaLnBrk="1" hangingPunct="1"/>
            <a:r>
              <a:rPr lang="sl-SI" altLang="sl-SI"/>
              <a:t>1929 január 6. Sándor király bevezeti a diktatúrát</a:t>
            </a:r>
            <a:r>
              <a:rPr lang="hu-HU" altLang="sl-SI"/>
              <a:t>; októbertől Jugoszláv királyság</a:t>
            </a:r>
            <a:endParaRPr lang="sl-SI" altLang="sl-SI"/>
          </a:p>
          <a:p>
            <a:pPr eaLnBrk="1" hangingPunct="1"/>
            <a:r>
              <a:rPr lang="sl-SI" altLang="sl-SI"/>
              <a:t>1934 – Marseilles-ben megölik Sándor királyt </a:t>
            </a:r>
            <a:endParaRPr lang="hu-HU" altLang="sl-SI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133A7867-F0CF-4D2A-9FD4-3E0BCE6551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C38CEE2B-8F80-4C43-8344-2DFD5F718B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1919 – Ljubljanai Egyetem</a:t>
            </a:r>
          </a:p>
          <a:p>
            <a:pPr eaLnBrk="1" hangingPunct="1"/>
            <a:r>
              <a:rPr lang="sl-SI" altLang="sl-SI"/>
              <a:t>1938 – Tudományos és Művészeti Akadémia</a:t>
            </a:r>
            <a:r>
              <a:rPr lang="hu-HU" altLang="sl-SI"/>
              <a:t>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1D8BA4AA-E143-4B84-A40A-7ECF788EAD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5644986A-44D8-4C0E-8730-A07A53F104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1941. április 6:  a németek megtámadják Jugoszláviát, április 17-én kapituláció</a:t>
            </a:r>
            <a:r>
              <a:rPr lang="hu-HU" altLang="sl-SI"/>
              <a:t>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2C9C139C-E402-4FFF-A200-7971DC5239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20A3E215-7E9D-4DE1-89D6-CD62E77ABC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április 26. –  Ljubljanában a háború előtti parlamenten kívüli ellenzék egy része (a kommunisták, keresztényszocialisták, a Sokol mozgalom tagjai és egyes, elsősorban humán értelmiségiek) létrehozták az Antiimperialista Frontot, ami júniusban a Felszabadítási Front nevet kapta</a:t>
            </a:r>
            <a:endParaRPr lang="hu-HU" altLang="sl-SI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>
            <a:extLst>
              <a:ext uri="{FF2B5EF4-FFF2-40B4-BE49-F238E27FC236}">
                <a16:creationId xmlns:a16="http://schemas.microsoft.com/office/drawing/2014/main" id="{A5F1833D-186A-4A5F-A156-4D332D2AA1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88C2A190-F5BF-4987-AC5A-BDE893A708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1943. február –  Dolomiti Nyilatkozat – a Felszabadítási Frontban a kommunisták  vezető szerepe </a:t>
            </a:r>
          </a:p>
          <a:p>
            <a:pPr eaLnBrk="1" hangingPunct="1"/>
            <a:r>
              <a:rPr lang="sl-SI" altLang="sl-SI"/>
              <a:t>A második világháború a szlovénok számára nemcsak országuk megszállását és a megszállókkal folytatott harcot jelentette, hanem a testvérgyilkos háborút  is.</a:t>
            </a:r>
            <a:endParaRPr lang="hu-HU" altLang="sl-SI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>
            <a:extLst>
              <a:ext uri="{FF2B5EF4-FFF2-40B4-BE49-F238E27FC236}">
                <a16:creationId xmlns:a16="http://schemas.microsoft.com/office/drawing/2014/main" id="{13205EA2-70C1-42CC-80CA-3E4966D3E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4A737B52-BDFA-44D0-92A9-24F234905A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 dirty="0"/>
              <a:t>1945. </a:t>
            </a:r>
            <a:r>
              <a:rPr lang="sl-SI" altLang="sl-SI" dirty="0" err="1"/>
              <a:t>május</a:t>
            </a:r>
            <a:r>
              <a:rPr lang="sl-SI" altLang="sl-SI" dirty="0"/>
              <a:t> – a </a:t>
            </a:r>
            <a:r>
              <a:rPr lang="sl-SI" altLang="sl-SI" dirty="0" err="1"/>
              <a:t>világháború</a:t>
            </a:r>
            <a:r>
              <a:rPr lang="sl-SI" altLang="sl-SI" dirty="0"/>
              <a:t> </a:t>
            </a:r>
            <a:r>
              <a:rPr lang="sl-SI" altLang="sl-SI" dirty="0" err="1"/>
              <a:t>vége</a:t>
            </a:r>
            <a:r>
              <a:rPr lang="sl-SI" altLang="sl-SI" dirty="0"/>
              <a:t>, </a:t>
            </a:r>
            <a:r>
              <a:rPr lang="sl-SI" altLang="sl-SI" dirty="0" err="1"/>
              <a:t>Jugoszláviában</a:t>
            </a:r>
            <a:r>
              <a:rPr lang="sl-SI" altLang="sl-SI" dirty="0"/>
              <a:t> a </a:t>
            </a:r>
            <a:r>
              <a:rPr lang="sl-SI" altLang="sl-SI" dirty="0" err="1"/>
              <a:t>kommunisták</a:t>
            </a:r>
            <a:r>
              <a:rPr lang="sl-SI" altLang="sl-SI" dirty="0"/>
              <a:t> </a:t>
            </a:r>
            <a:r>
              <a:rPr lang="sl-SI" altLang="sl-SI" dirty="0" err="1"/>
              <a:t>kerültek</a:t>
            </a:r>
            <a:r>
              <a:rPr lang="sl-SI" altLang="sl-SI" dirty="0"/>
              <a:t> </a:t>
            </a:r>
            <a:r>
              <a:rPr lang="sl-SI" altLang="sl-SI" dirty="0" err="1"/>
              <a:t>kormányra</a:t>
            </a:r>
            <a:r>
              <a:rPr lang="sl-SI" altLang="sl-SI" dirty="0"/>
              <a:t>  – </a:t>
            </a:r>
            <a:r>
              <a:rPr lang="sl-SI" altLang="sl-SI" dirty="0" err="1"/>
              <a:t>néhány</a:t>
            </a:r>
            <a:r>
              <a:rPr lang="sl-SI" altLang="sl-SI" dirty="0"/>
              <a:t> </a:t>
            </a:r>
            <a:r>
              <a:rPr lang="sl-SI" altLang="sl-SI" dirty="0" err="1"/>
              <a:t>hét</a:t>
            </a:r>
            <a:r>
              <a:rPr lang="sl-SI" altLang="sl-SI" dirty="0"/>
              <a:t> </a:t>
            </a:r>
            <a:r>
              <a:rPr lang="sl-SI" altLang="sl-SI" dirty="0" err="1"/>
              <a:t>alatt</a:t>
            </a:r>
            <a:r>
              <a:rPr lang="sl-SI" altLang="sl-SI" dirty="0"/>
              <a:t> </a:t>
            </a:r>
            <a:r>
              <a:rPr lang="sl-SI" altLang="sl-SI" dirty="0" err="1"/>
              <a:t>lemészároltak</a:t>
            </a:r>
            <a:r>
              <a:rPr lang="sl-SI" altLang="sl-SI" dirty="0"/>
              <a:t> 15 </a:t>
            </a:r>
            <a:r>
              <a:rPr lang="sl-SI" altLang="sl-SI" dirty="0" err="1"/>
              <a:t>ezer</a:t>
            </a:r>
            <a:r>
              <a:rPr lang="sl-SI" altLang="sl-SI" dirty="0"/>
              <a:t> </a:t>
            </a:r>
            <a:r>
              <a:rPr lang="sl-SI" altLang="sl-SI" dirty="0" err="1"/>
              <a:t>szlovént</a:t>
            </a:r>
            <a:r>
              <a:rPr lang="sl-SI" altLang="sl-SI" dirty="0"/>
              <a:t>, </a:t>
            </a:r>
            <a:r>
              <a:rPr lang="sl-SI" altLang="sl-SI" dirty="0" err="1"/>
              <a:t>Szlovénia</a:t>
            </a:r>
            <a:r>
              <a:rPr lang="sl-SI" altLang="sl-SI" dirty="0"/>
              <a:t> </a:t>
            </a:r>
            <a:r>
              <a:rPr lang="sl-SI" altLang="sl-SI" dirty="0" err="1"/>
              <a:t>területén</a:t>
            </a:r>
            <a:r>
              <a:rPr lang="sl-SI" altLang="sl-SI" dirty="0"/>
              <a:t> </a:t>
            </a:r>
            <a:r>
              <a:rPr lang="sl-SI" altLang="sl-SI" dirty="0" err="1"/>
              <a:t>legalább</a:t>
            </a:r>
            <a:r>
              <a:rPr lang="sl-SI" altLang="sl-SI" dirty="0"/>
              <a:t> 90 </a:t>
            </a:r>
            <a:r>
              <a:rPr lang="sl-SI" altLang="sl-SI" dirty="0" err="1"/>
              <a:t>ezer</a:t>
            </a:r>
            <a:r>
              <a:rPr lang="sl-SI" altLang="sl-SI" dirty="0"/>
              <a:t> </a:t>
            </a:r>
            <a:r>
              <a:rPr lang="sl-SI" altLang="sl-SI" dirty="0" err="1"/>
              <a:t>embert</a:t>
            </a:r>
            <a:endParaRPr lang="hu-HU" altLang="sl-SI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FCC5BFF7-9912-4EED-9134-D52D05ED0A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89D780EA-EAE9-4375-8586-4911ACBC83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 dirty="0"/>
              <a:t>1948.  </a:t>
            </a:r>
            <a:r>
              <a:rPr lang="sl-SI" altLang="sl-SI" dirty="0" err="1"/>
              <a:t>június</a:t>
            </a:r>
            <a:r>
              <a:rPr lang="sl-SI" altLang="sl-SI" dirty="0"/>
              <a:t> –  Tito-</a:t>
            </a:r>
            <a:r>
              <a:rPr lang="sl-SI" altLang="sl-SI" dirty="0" err="1"/>
              <a:t>Sztálin</a:t>
            </a:r>
            <a:r>
              <a:rPr lang="sl-SI" altLang="sl-SI" dirty="0"/>
              <a:t> </a:t>
            </a:r>
            <a:r>
              <a:rPr lang="sl-SI" altLang="sl-SI" dirty="0" err="1"/>
              <a:t>konfliktus</a:t>
            </a:r>
            <a:r>
              <a:rPr lang="sl-SI" altLang="sl-SI" dirty="0"/>
              <a:t> </a:t>
            </a:r>
          </a:p>
          <a:p>
            <a:pPr eaLnBrk="1" hangingPunct="1"/>
            <a:r>
              <a:rPr lang="sl-SI" altLang="sl-SI" dirty="0" err="1"/>
              <a:t>Jugoszláviában</a:t>
            </a:r>
            <a:r>
              <a:rPr lang="sl-SI" altLang="sl-SI" dirty="0"/>
              <a:t>  60 </a:t>
            </a:r>
            <a:r>
              <a:rPr lang="sl-SI" altLang="sl-SI" dirty="0" err="1"/>
              <a:t>ezer</a:t>
            </a:r>
            <a:r>
              <a:rPr lang="sl-SI" altLang="sl-SI" dirty="0"/>
              <a:t> </a:t>
            </a:r>
            <a:r>
              <a:rPr lang="sl-SI" altLang="sl-SI" dirty="0" err="1"/>
              <a:t>ember</a:t>
            </a:r>
            <a:r>
              <a:rPr lang="sl-SI" altLang="sl-SI" dirty="0"/>
              <a:t> </a:t>
            </a:r>
            <a:r>
              <a:rPr lang="sl-SI" altLang="sl-SI" dirty="0" err="1"/>
              <a:t>börtönben</a:t>
            </a:r>
            <a:r>
              <a:rPr lang="sl-SI" altLang="sl-SI" dirty="0"/>
              <a:t> és </a:t>
            </a:r>
            <a:r>
              <a:rPr lang="sl-SI" altLang="sl-SI" dirty="0" err="1"/>
              <a:t>fogolytáborokban</a:t>
            </a:r>
            <a:r>
              <a:rPr lang="sl-SI" altLang="sl-SI" dirty="0"/>
              <a:t> (Bileća, Goli otok), </a:t>
            </a:r>
            <a:r>
              <a:rPr lang="sl-SI" altLang="sl-SI" dirty="0" err="1"/>
              <a:t>Szlovéniában</a:t>
            </a:r>
            <a:r>
              <a:rPr lang="sl-SI" altLang="sl-SI" dirty="0"/>
              <a:t> 2200 </a:t>
            </a:r>
            <a:r>
              <a:rPr lang="sl-SI" altLang="sl-SI" dirty="0" err="1"/>
              <a:t>embert</a:t>
            </a:r>
            <a:r>
              <a:rPr lang="sl-SI" altLang="sl-SI" dirty="0"/>
              <a:t> </a:t>
            </a:r>
            <a:r>
              <a:rPr lang="sl-SI" altLang="sl-SI" dirty="0" err="1"/>
              <a:t>gyanúsítanak</a:t>
            </a:r>
            <a:r>
              <a:rPr lang="sl-SI" altLang="sl-SI" dirty="0"/>
              <a:t> a </a:t>
            </a:r>
            <a:r>
              <a:rPr lang="sl-SI" altLang="sl-SI" dirty="0" err="1"/>
              <a:t>Sztálinnal</a:t>
            </a:r>
            <a:r>
              <a:rPr lang="sl-SI" altLang="sl-SI" dirty="0"/>
              <a:t> </a:t>
            </a:r>
            <a:r>
              <a:rPr lang="sl-SI" altLang="sl-SI" dirty="0" err="1"/>
              <a:t>való</a:t>
            </a:r>
            <a:r>
              <a:rPr lang="sl-SI" altLang="sl-SI" dirty="0"/>
              <a:t> </a:t>
            </a:r>
            <a:r>
              <a:rPr lang="sl-SI" altLang="sl-SI" dirty="0" err="1"/>
              <a:t>együttműködéssel</a:t>
            </a:r>
            <a:r>
              <a:rPr lang="sl-SI" altLang="sl-SI" dirty="0"/>
              <a:t>, 700-800 </a:t>
            </a:r>
            <a:r>
              <a:rPr lang="sl-SI" altLang="sl-SI" dirty="0" err="1"/>
              <a:t>személyt</a:t>
            </a:r>
            <a:r>
              <a:rPr lang="sl-SI" altLang="sl-SI" dirty="0"/>
              <a:t>  </a:t>
            </a:r>
            <a:r>
              <a:rPr lang="sl-SI" altLang="sl-SI" dirty="0" err="1"/>
              <a:t>üldöz</a:t>
            </a:r>
            <a:r>
              <a:rPr lang="sl-SI" altLang="sl-SI" dirty="0"/>
              <a:t> a </a:t>
            </a:r>
            <a:r>
              <a:rPr lang="sl-SI" altLang="sl-SI" dirty="0" err="1"/>
              <a:t>rendőrség</a:t>
            </a:r>
            <a:r>
              <a:rPr lang="sl-SI" altLang="sl-SI" dirty="0"/>
              <a:t> és a </a:t>
            </a:r>
            <a:r>
              <a:rPr lang="sl-SI" altLang="sl-SI" dirty="0" err="1"/>
              <a:t>bíróság</a:t>
            </a:r>
            <a:endParaRPr lang="hu-HU" altLang="sl-SI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>
            <a:extLst>
              <a:ext uri="{FF2B5EF4-FFF2-40B4-BE49-F238E27FC236}">
                <a16:creationId xmlns:a16="http://schemas.microsoft.com/office/drawing/2014/main" id="{C66059E1-D0F3-4100-BB30-53B59D5D17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02B36B54-B6F7-4EC3-AB77-A061E6A6B3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1950-tól  önigazgatási rendszer </a:t>
            </a:r>
          </a:p>
          <a:p>
            <a:pPr eaLnBrk="1" hangingPunct="1"/>
            <a:r>
              <a:rPr lang="sl-SI" altLang="sl-SI"/>
              <a:t>1961 –  el nem kötelezett országok mozgalma </a:t>
            </a:r>
          </a:p>
          <a:p>
            <a:pPr eaLnBrk="1" hangingPunct="1"/>
            <a:r>
              <a:rPr lang="sl-SI" altLang="sl-SI"/>
              <a:t>1963 –  mindenki kaphat útlevelet</a:t>
            </a:r>
            <a:endParaRPr lang="hu-HU" altLang="sl-SI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7C7132E-50BF-40CC-8984-7DC2572B6E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DB17111-BA99-4222-9280-768249023D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 dirty="0"/>
              <a:t>685  –  a </a:t>
            </a:r>
            <a:r>
              <a:rPr lang="sl-SI" altLang="sl-SI" dirty="0" err="1"/>
              <a:t>szövetség</a:t>
            </a:r>
            <a:r>
              <a:rPr lang="sl-SI" altLang="sl-SI" dirty="0"/>
              <a:t> </a:t>
            </a:r>
            <a:r>
              <a:rPr lang="sl-SI" altLang="sl-SI" dirty="0" err="1"/>
              <a:t>felbomlása</a:t>
            </a:r>
            <a:r>
              <a:rPr lang="sl-SI" altLang="sl-SI" dirty="0"/>
              <a:t> </a:t>
            </a:r>
            <a:r>
              <a:rPr lang="sl-SI" altLang="sl-SI" dirty="0" err="1"/>
              <a:t>után</a:t>
            </a:r>
            <a:r>
              <a:rPr lang="sl-SI" altLang="sl-SI" dirty="0"/>
              <a:t> </a:t>
            </a:r>
            <a:r>
              <a:rPr lang="sl-SI" altLang="sl-SI" dirty="0" err="1"/>
              <a:t>megalakul</a:t>
            </a:r>
            <a:r>
              <a:rPr lang="sl-SI" altLang="sl-SI" dirty="0"/>
              <a:t> </a:t>
            </a:r>
            <a:r>
              <a:rPr lang="sl-SI" altLang="sl-SI" dirty="0" err="1"/>
              <a:t>Karantánia</a:t>
            </a:r>
            <a:r>
              <a:rPr lang="sl-SI" altLang="sl-SI" dirty="0"/>
              <a:t>, Krnski grad (</a:t>
            </a:r>
            <a:r>
              <a:rPr lang="sl-SI" altLang="sl-SI" dirty="0" err="1"/>
              <a:t>Karnburg</a:t>
            </a:r>
            <a:r>
              <a:rPr lang="sl-SI" altLang="sl-SI" dirty="0"/>
              <a:t>) </a:t>
            </a:r>
            <a:r>
              <a:rPr lang="sl-SI" altLang="sl-SI" dirty="0" err="1"/>
              <a:t>központtal</a:t>
            </a:r>
            <a:r>
              <a:rPr lang="sl-SI" altLang="sl-SI" dirty="0"/>
              <a:t>, a </a:t>
            </a:r>
            <a:r>
              <a:rPr lang="sl-SI" altLang="sl-SI" dirty="0" err="1"/>
              <a:t>mai</a:t>
            </a:r>
            <a:r>
              <a:rPr lang="sl-SI" altLang="sl-SI" dirty="0"/>
              <a:t> </a:t>
            </a:r>
            <a:r>
              <a:rPr lang="sl-SI" altLang="sl-SI" dirty="0" err="1"/>
              <a:t>Klagenfurt</a:t>
            </a:r>
            <a:r>
              <a:rPr lang="sl-SI" altLang="sl-SI" dirty="0"/>
              <a:t>/Celovec </a:t>
            </a:r>
            <a:r>
              <a:rPr lang="sl-SI" altLang="sl-SI" dirty="0" err="1"/>
              <a:t>közelében</a:t>
            </a:r>
            <a:endParaRPr lang="hu-HU" altLang="sl-SI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F0127F36-7FBB-44D5-86DD-8D55D29E08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E669CF6F-F37C-4F02-A3F5-D20E7788B6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1969-1972 – reformkísérlet; a kudarc megakadályozta a korabeli gazdasági és politikai áramlatokhoz  való alkalmazkodást</a:t>
            </a:r>
            <a:endParaRPr lang="hu-HU" altLang="sl-SI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69A77E1-B033-4C29-938E-3A66CAAC8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87B01AB-1453-4FF6-8E41-393D07069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1980. május 04.: Josip </a:t>
            </a:r>
            <a:r>
              <a:rPr lang="hu-HU" dirty="0" err="1"/>
              <a:t>Broz</a:t>
            </a:r>
            <a:r>
              <a:rPr lang="hu-HU" dirty="0"/>
              <a:t> Tito halála</a:t>
            </a:r>
          </a:p>
          <a:p>
            <a:r>
              <a:rPr lang="hu-HU" dirty="0"/>
              <a:t>1981. március 11.: koszovói albánok tüntetésének kezdete</a:t>
            </a:r>
          </a:p>
          <a:p>
            <a:r>
              <a:rPr lang="hu-HU" dirty="0"/>
              <a:t>1982. november: Milka </a:t>
            </a:r>
            <a:r>
              <a:rPr lang="hu-HU" dirty="0" err="1"/>
              <a:t>Planinc</a:t>
            </a:r>
            <a:r>
              <a:rPr lang="hu-HU" dirty="0"/>
              <a:t>-csomag</a:t>
            </a:r>
          </a:p>
          <a:p>
            <a:r>
              <a:rPr lang="hu-HU" altLang="sl-SI" dirty="0"/>
              <a:t>1983: egységes iskolai tanterv az egész Jugoszlávia számára: </a:t>
            </a:r>
            <a:r>
              <a:rPr lang="hu-HU" dirty="0"/>
              <a:t>az egész Jugoszláviában, Szlovéniában is csak 8% szlovén író szerepelt a programban, mert Jugoszlávia lakosságának 8%-át képezték a szlovénok</a:t>
            </a:r>
          </a:p>
          <a:p>
            <a:endParaRPr lang="hu-HU" altLang="sl-SI" dirty="0"/>
          </a:p>
          <a:p>
            <a:endParaRPr lang="hu-HU" altLang="sl-SI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8038362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04468C1-4EB0-4CA4-81D6-B62B67FBB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23CA9B8-A5B0-445E-AF2A-200A393B7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sl-SI" dirty="0"/>
              <a:t>1986: </a:t>
            </a:r>
            <a:r>
              <a:rPr lang="hu-HU" altLang="sl-SI" dirty="0" err="1"/>
              <a:t>Kučan</a:t>
            </a:r>
            <a:r>
              <a:rPr lang="hu-HU" altLang="sl-SI" dirty="0"/>
              <a:t> és </a:t>
            </a:r>
            <a:r>
              <a:rPr lang="hu-HU" altLang="sl-SI" dirty="0" err="1"/>
              <a:t>Milošević</a:t>
            </a:r>
            <a:r>
              <a:rPr lang="hu-HU" altLang="sl-SI" dirty="0"/>
              <a:t> a két köztársaság  kommunista pártjának élén </a:t>
            </a:r>
          </a:p>
          <a:p>
            <a:r>
              <a:rPr lang="sl-SI" altLang="sl-SI" dirty="0"/>
              <a:t>1987 – a Nova revija </a:t>
            </a:r>
            <a:r>
              <a:rPr lang="sl-SI" altLang="sl-SI" dirty="0" err="1"/>
              <a:t>című</a:t>
            </a:r>
            <a:r>
              <a:rPr lang="sl-SI" altLang="sl-SI" dirty="0"/>
              <a:t> </a:t>
            </a:r>
            <a:r>
              <a:rPr lang="sl-SI" altLang="sl-SI" dirty="0" err="1"/>
              <a:t>folyóirat</a:t>
            </a:r>
            <a:r>
              <a:rPr lang="sl-SI" altLang="sl-SI" dirty="0"/>
              <a:t> 57. </a:t>
            </a:r>
            <a:r>
              <a:rPr lang="sl-SI" altLang="sl-SI" dirty="0" err="1"/>
              <a:t>száma</a:t>
            </a:r>
            <a:r>
              <a:rPr lang="sl-SI" altLang="sl-SI" dirty="0"/>
              <a:t> – </a:t>
            </a:r>
            <a:r>
              <a:rPr lang="sl-SI" altLang="sl-SI" dirty="0" err="1"/>
              <a:t>ettől</a:t>
            </a:r>
            <a:r>
              <a:rPr lang="sl-SI" altLang="sl-SI" dirty="0"/>
              <a:t> </a:t>
            </a:r>
            <a:r>
              <a:rPr lang="sl-SI" altLang="sl-SI" dirty="0" err="1"/>
              <a:t>kezdve</a:t>
            </a:r>
            <a:r>
              <a:rPr lang="sl-SI" altLang="sl-SI" dirty="0"/>
              <a:t> </a:t>
            </a:r>
            <a:r>
              <a:rPr lang="sl-SI" altLang="sl-SI" dirty="0" err="1"/>
              <a:t>egyre</a:t>
            </a:r>
            <a:r>
              <a:rPr lang="sl-SI" altLang="sl-SI" dirty="0"/>
              <a:t> </a:t>
            </a:r>
            <a:r>
              <a:rPr lang="sl-SI" altLang="sl-SI" dirty="0" err="1"/>
              <a:t>elterjedtebb</a:t>
            </a:r>
            <a:r>
              <a:rPr lang="sl-SI" altLang="sl-SI" dirty="0"/>
              <a:t> </a:t>
            </a:r>
            <a:r>
              <a:rPr lang="sl-SI" altLang="sl-SI" dirty="0" err="1"/>
              <a:t>az</a:t>
            </a:r>
            <a:r>
              <a:rPr lang="sl-SI" altLang="sl-SI" dirty="0"/>
              <a:t> a </a:t>
            </a:r>
            <a:r>
              <a:rPr lang="sl-SI" altLang="sl-SI" dirty="0" err="1"/>
              <a:t>meggyőződés</a:t>
            </a:r>
            <a:r>
              <a:rPr lang="sl-SI" altLang="sl-SI" dirty="0"/>
              <a:t>, </a:t>
            </a:r>
            <a:r>
              <a:rPr lang="sl-SI" altLang="sl-SI" dirty="0" err="1"/>
              <a:t>hogy</a:t>
            </a:r>
            <a:r>
              <a:rPr lang="sl-SI" altLang="sl-SI" dirty="0"/>
              <a:t> </a:t>
            </a:r>
            <a:r>
              <a:rPr lang="sl-SI" altLang="sl-SI" dirty="0" err="1"/>
              <a:t>az</a:t>
            </a:r>
            <a:r>
              <a:rPr lang="sl-SI" altLang="sl-SI" dirty="0"/>
              <a:t> </a:t>
            </a:r>
            <a:r>
              <a:rPr lang="sl-SI" altLang="sl-SI" dirty="0" err="1"/>
              <a:t>identitás</a:t>
            </a:r>
            <a:r>
              <a:rPr lang="sl-SI" altLang="sl-SI" dirty="0"/>
              <a:t> </a:t>
            </a:r>
            <a:r>
              <a:rPr lang="sl-SI" altLang="sl-SI" dirty="0" err="1"/>
              <a:t>megtartása</a:t>
            </a:r>
            <a:r>
              <a:rPr lang="sl-SI" altLang="sl-SI" dirty="0"/>
              <a:t> és a </a:t>
            </a:r>
            <a:r>
              <a:rPr lang="sl-SI" altLang="sl-SI" dirty="0" err="1"/>
              <a:t>fejlődés</a:t>
            </a:r>
            <a:r>
              <a:rPr lang="sl-SI" altLang="sl-SI" dirty="0"/>
              <a:t> </a:t>
            </a:r>
            <a:r>
              <a:rPr lang="sl-SI" altLang="sl-SI" dirty="0" err="1"/>
              <a:t>csak</a:t>
            </a:r>
            <a:r>
              <a:rPr lang="sl-SI" altLang="sl-SI" dirty="0"/>
              <a:t> </a:t>
            </a:r>
            <a:r>
              <a:rPr lang="sl-SI" altLang="sl-SI" dirty="0" err="1"/>
              <a:t>egy</a:t>
            </a:r>
            <a:r>
              <a:rPr lang="sl-SI" altLang="sl-SI" dirty="0"/>
              <a:t> </a:t>
            </a:r>
            <a:r>
              <a:rPr lang="sl-SI" altLang="sl-SI" dirty="0" err="1"/>
              <a:t>saját</a:t>
            </a:r>
            <a:r>
              <a:rPr lang="sl-SI" altLang="sl-SI" dirty="0"/>
              <a:t> </a:t>
            </a:r>
            <a:r>
              <a:rPr lang="sl-SI" altLang="sl-SI" dirty="0" err="1"/>
              <a:t>államban</a:t>
            </a:r>
            <a:r>
              <a:rPr lang="sl-SI" altLang="sl-SI" dirty="0"/>
              <a:t> </a:t>
            </a:r>
            <a:r>
              <a:rPr lang="sl-SI" altLang="sl-SI" dirty="0" err="1"/>
              <a:t>lehetséges</a:t>
            </a:r>
            <a:endParaRPr lang="sl-SI" alt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0264005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AB4A7EB-FA8C-4398-92C5-502915A32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04A725D4-96B0-4592-9B64-2E070FB99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sl-SI" dirty="0"/>
              <a:t>1988. május 31.: </a:t>
            </a:r>
            <a:r>
              <a:rPr lang="hu-HU" dirty="0"/>
              <a:t>3 szlovén publicista és 1 katonatiszt</a:t>
            </a:r>
            <a:r>
              <a:rPr lang="hu-HU" altLang="sl-SI" dirty="0"/>
              <a:t> letartóztatása – ettől kezdve Szlovéniában egyre elterjedtebb az a meggyőződés, hogy </a:t>
            </a:r>
            <a:r>
              <a:rPr lang="hu-HU" altLang="sl-SI" dirty="0" err="1"/>
              <a:t>Jugoszlaviából</a:t>
            </a:r>
            <a:r>
              <a:rPr lang="hu-HU" altLang="sl-SI" dirty="0"/>
              <a:t> menekülni kell</a:t>
            </a:r>
          </a:p>
          <a:p>
            <a:r>
              <a:rPr lang="hu-HU" altLang="sl-SI" dirty="0"/>
              <a:t>1989. február 27.: tiltakozás Ljubljanában – a koszovói bányászok támogatására</a:t>
            </a:r>
            <a:endParaRPr lang="hu-HU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3997894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EC0A69D-CBB0-4CCD-9CC2-E6C5753AF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endParaRPr lang="sl-SI" b="1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4A58231-DB2F-4138-86A0-6F9307E8D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altLang="sl-SI" dirty="0"/>
              <a:t>1990 tavasz: demokratikus választások</a:t>
            </a:r>
          </a:p>
          <a:p>
            <a:r>
              <a:rPr lang="hu-HU" dirty="0"/>
              <a:t>1990. május 16.: Az új kormány eskütétele, a Területvédelem lefegyverzése</a:t>
            </a:r>
            <a:endParaRPr lang="hu-HU" altLang="sl-SI" dirty="0"/>
          </a:p>
          <a:p>
            <a:r>
              <a:rPr lang="hu-HU" dirty="0"/>
              <a:t>1990. december 23.: népszavazás – az összes szavazásra jogosult állampolgár 88,5%-a IGEN</a:t>
            </a:r>
          </a:p>
          <a:p>
            <a:r>
              <a:rPr lang="hu-HU" dirty="0"/>
              <a:t>1991. március 31.: horvátországi véres húsvét a </a:t>
            </a:r>
            <a:r>
              <a:rPr lang="hu-HU" dirty="0" err="1"/>
              <a:t>Plitvicei</a:t>
            </a:r>
            <a:r>
              <a:rPr lang="hu-HU" dirty="0"/>
              <a:t> tavaknál</a:t>
            </a:r>
          </a:p>
        </p:txBody>
      </p:sp>
    </p:spTree>
    <p:extLst>
      <p:ext uri="{BB962C8B-B14F-4D97-AF65-F5344CB8AC3E}">
        <p14:creationId xmlns:p14="http://schemas.microsoft.com/office/powerpoint/2010/main" val="111981137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1A898AA-C967-40BC-A3B7-5A440E6DF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08842237-4DC6-4FC5-B2AB-F4D2460AB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1991. május 23.: a Területvédelem első összeütközése a Jugoszláv Néphadsereggel, 1 halálos áldozat</a:t>
            </a:r>
          </a:p>
          <a:p>
            <a:r>
              <a:rPr lang="hu-HU" altLang="sl-SI" dirty="0"/>
              <a:t>1991. június 25.: az önálló Szlovénia kikiáltása</a:t>
            </a:r>
          </a:p>
          <a:p>
            <a:r>
              <a:rPr lang="hu-HU" altLang="sl-SI" dirty="0"/>
              <a:t>1991. június 27.- július 6.: a tíznapos háború</a:t>
            </a:r>
          </a:p>
          <a:p>
            <a:r>
              <a:rPr lang="hu-HU" altLang="sl-SI" dirty="0"/>
              <a:t>1991. július 7.: </a:t>
            </a:r>
            <a:r>
              <a:rPr lang="hu-HU" altLang="sl-SI" dirty="0" err="1"/>
              <a:t>Brioni</a:t>
            </a:r>
            <a:r>
              <a:rPr lang="hu-HU" altLang="sl-SI" dirty="0"/>
              <a:t> egyezmény: háromhónapos moratórium</a:t>
            </a:r>
          </a:p>
        </p:txBody>
      </p:sp>
    </p:spTree>
    <p:extLst>
      <p:ext uri="{BB962C8B-B14F-4D97-AF65-F5344CB8AC3E}">
        <p14:creationId xmlns:p14="http://schemas.microsoft.com/office/powerpoint/2010/main" val="294528164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81C53CA-8B3E-428A-817D-B263EBED6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0626364-DBEF-45EC-AFAF-E7028E97B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sl-SI" dirty="0"/>
              <a:t>1991. július 18.: </a:t>
            </a:r>
            <a:r>
              <a:rPr lang="hu-HU" dirty="0"/>
              <a:t>Határozat a Jugoszláv Néphadsereg kivonulásáról Szlovéniából</a:t>
            </a:r>
            <a:endParaRPr lang="hu-HU" altLang="sl-SI" dirty="0"/>
          </a:p>
          <a:p>
            <a:r>
              <a:rPr lang="hu-HU" altLang="sl-SI" dirty="0"/>
              <a:t>1991. október 8.: a</a:t>
            </a:r>
            <a:r>
              <a:rPr lang="hu-HU" dirty="0"/>
              <a:t> moratórium vége</a:t>
            </a:r>
            <a:endParaRPr lang="hu-HU" altLang="sl-SI" dirty="0"/>
          </a:p>
          <a:p>
            <a:r>
              <a:rPr lang="hu-HU" altLang="sl-SI" dirty="0"/>
              <a:t>1991. október 25. a Jugoszláv Néphadsereg kivonulása Szlovéniából</a:t>
            </a:r>
          </a:p>
          <a:p>
            <a:r>
              <a:rPr lang="hu-HU" dirty="0"/>
              <a:t>France </a:t>
            </a:r>
            <a:r>
              <a:rPr lang="hu-HU" dirty="0" err="1"/>
              <a:t>Bučar</a:t>
            </a:r>
            <a:r>
              <a:rPr lang="hu-HU" dirty="0"/>
              <a:t>: „Némi észnek és óriási szerencsének köszönhetően lett saját államunk.“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8482457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>
            <a:extLst>
              <a:ext uri="{FF2B5EF4-FFF2-40B4-BE49-F238E27FC236}">
                <a16:creationId xmlns:a16="http://schemas.microsoft.com/office/drawing/2014/main" id="{1DB1E836-E3D1-4110-B5A1-64AF41E993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64859391-6C39-44EC-B516-D2061AEB01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2004. május 1.: belépés az EU-ba</a:t>
            </a:r>
          </a:p>
          <a:p>
            <a:r>
              <a:rPr lang="hu-HU" altLang="sl-SI"/>
              <a:t>2007. január 1.:</a:t>
            </a:r>
            <a:r>
              <a:rPr lang="sl-SI" altLang="sl-SI"/>
              <a:t> eur</a:t>
            </a:r>
            <a:r>
              <a:rPr lang="hu-HU" altLang="sl-SI"/>
              <a:t>ó bevezetése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0564564B-0336-4A50-AE5F-EB8F99F362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5A02E4F1-D300-4CDF-BB10-AC1A5915F4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A 740-es években bajor segítséget kértek az avarokkal szemben, elismerték a bajor fennhatóságot. Borut fejedelem fiát, Gorazdot és unokaöccsét, Hotimirt Bajorországba (Chiemsee) küldi, akik felveszik a kereszténységet – a keresztény hittérítés kezdete. Ezután a bajorok frank fennhatóság alá kerülnek, Karantánia vazallus fejedelemség lesz. </a:t>
            </a:r>
            <a:endParaRPr lang="hu-HU" altLang="sl-SI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F729FFEC-5D3B-4BF5-8E6B-82CAEFAEFF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D96928D4-0814-4D5C-A18D-57478D2E7E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l-SI" altLang="sl-SI" sz="2400"/>
              <a:t>Ír misszió –  Szent Virgil salzburgi érsek (700 körül – 784)</a:t>
            </a:r>
          </a:p>
          <a:p>
            <a:pPr eaLnBrk="1" hangingPunct="1">
              <a:lnSpc>
                <a:spcPct val="90000"/>
              </a:lnSpc>
            </a:pPr>
            <a:r>
              <a:rPr lang="sl-SI" altLang="sl-SI" sz="2400"/>
              <a:t>788 –  csatlakozás Nagy Károly frank birodalmához </a:t>
            </a:r>
          </a:p>
          <a:p>
            <a:pPr eaLnBrk="1" hangingPunct="1">
              <a:lnSpc>
                <a:spcPct val="90000"/>
              </a:lnSpc>
            </a:pPr>
            <a:r>
              <a:rPr lang="sl-SI" altLang="sl-SI" sz="2400"/>
              <a:t>803  –  a Dráva a határ a salzburgi és az aquileai érsekség területei között</a:t>
            </a:r>
          </a:p>
          <a:p>
            <a:pPr eaLnBrk="1" hangingPunct="1">
              <a:lnSpc>
                <a:spcPct val="90000"/>
              </a:lnSpc>
            </a:pPr>
            <a:r>
              <a:rPr lang="sl-SI" altLang="sl-SI" sz="2400"/>
              <a:t>820 –  csatlakozás a Ljudevit Posavski-féle felkeléshez, a vereség után a hazai fejedelmeket frank urak váltják fel</a:t>
            </a:r>
          </a:p>
          <a:p>
            <a:pPr eaLnBrk="1" hangingPunct="1">
              <a:lnSpc>
                <a:spcPct val="90000"/>
              </a:lnSpc>
            </a:pPr>
            <a:r>
              <a:rPr lang="sl-SI" altLang="sl-SI" sz="2400"/>
              <a:t>1414-ig (II. Ern</a:t>
            </a:r>
            <a:r>
              <a:rPr lang="hu-HU" altLang="sl-SI" sz="2400"/>
              <a:t>ő/Vas Ernest) osztrák herceg, </a:t>
            </a:r>
            <a:r>
              <a:rPr lang="sl-SI" altLang="sl-SI" sz="2400"/>
              <a:t>a fejedelmek trónra emelése szlovén nyelven történt – fejedelmi kő, fejedelmi trón</a:t>
            </a:r>
            <a:endParaRPr lang="hu-HU" altLang="sl-SI"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9855585F-AEFC-40F8-997B-15BA30C296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7EECBA3F-B938-4613-B19B-38FD371E48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 dirty="0"/>
              <a:t>907 –  a </a:t>
            </a:r>
            <a:r>
              <a:rPr lang="sl-SI" altLang="sl-SI" dirty="0" err="1"/>
              <a:t>pozsonyi</a:t>
            </a:r>
            <a:r>
              <a:rPr lang="sl-SI" altLang="sl-SI" dirty="0"/>
              <a:t> </a:t>
            </a:r>
            <a:r>
              <a:rPr lang="sl-SI" altLang="sl-SI" dirty="0" err="1"/>
              <a:t>csata</a:t>
            </a:r>
            <a:r>
              <a:rPr lang="sl-SI" altLang="sl-SI" dirty="0"/>
              <a:t> </a:t>
            </a:r>
            <a:r>
              <a:rPr lang="sl-SI" altLang="sl-SI" dirty="0" err="1"/>
              <a:t>után</a:t>
            </a:r>
            <a:r>
              <a:rPr lang="sl-SI" altLang="sl-SI" dirty="0"/>
              <a:t>, </a:t>
            </a:r>
            <a:r>
              <a:rPr lang="sl-SI" altLang="sl-SI" dirty="0" err="1"/>
              <a:t>amely</a:t>
            </a:r>
            <a:r>
              <a:rPr lang="sl-SI" altLang="sl-SI" dirty="0"/>
              <a:t> a </a:t>
            </a:r>
            <a:r>
              <a:rPr lang="sl-SI" altLang="sl-SI" dirty="0" err="1"/>
              <a:t>bajorok</a:t>
            </a:r>
            <a:r>
              <a:rPr lang="sl-SI" altLang="sl-SI" dirty="0"/>
              <a:t> és a </a:t>
            </a:r>
            <a:r>
              <a:rPr lang="sl-SI" altLang="sl-SI" dirty="0" err="1"/>
              <a:t>magyarok</a:t>
            </a:r>
            <a:r>
              <a:rPr lang="sl-SI" altLang="sl-SI" dirty="0"/>
              <a:t> </a:t>
            </a:r>
            <a:r>
              <a:rPr lang="sl-SI" altLang="sl-SI" dirty="0" err="1"/>
              <a:t>között</a:t>
            </a:r>
            <a:r>
              <a:rPr lang="sl-SI" altLang="sl-SI" dirty="0"/>
              <a:t> </a:t>
            </a:r>
            <a:r>
              <a:rPr lang="sl-SI" altLang="sl-SI" dirty="0" err="1"/>
              <a:t>zajlott</a:t>
            </a:r>
            <a:r>
              <a:rPr lang="sl-SI" altLang="sl-SI" dirty="0"/>
              <a:t>, a </a:t>
            </a:r>
            <a:r>
              <a:rPr lang="sl-SI" altLang="sl-SI" dirty="0" err="1"/>
              <a:t>mai</a:t>
            </a:r>
            <a:r>
              <a:rPr lang="sl-SI" altLang="sl-SI" dirty="0"/>
              <a:t> </a:t>
            </a:r>
            <a:r>
              <a:rPr lang="sl-SI" altLang="sl-SI" dirty="0" err="1"/>
              <a:t>Szlovénia</a:t>
            </a:r>
            <a:r>
              <a:rPr lang="sl-SI" altLang="sl-SI" dirty="0"/>
              <a:t> </a:t>
            </a:r>
            <a:r>
              <a:rPr lang="sl-SI" altLang="sl-SI" dirty="0" err="1"/>
              <a:t>területének</a:t>
            </a:r>
            <a:r>
              <a:rPr lang="sl-SI" altLang="sl-SI" dirty="0"/>
              <a:t> </a:t>
            </a:r>
            <a:r>
              <a:rPr lang="sl-SI" altLang="sl-SI" dirty="0" err="1"/>
              <a:t>nagy</a:t>
            </a:r>
            <a:r>
              <a:rPr lang="sl-SI" altLang="sl-SI" dirty="0"/>
              <a:t> </a:t>
            </a:r>
            <a:r>
              <a:rPr lang="sl-SI" altLang="sl-SI" dirty="0" err="1"/>
              <a:t>része</a:t>
            </a:r>
            <a:r>
              <a:rPr lang="sl-SI" altLang="sl-SI" dirty="0"/>
              <a:t> </a:t>
            </a:r>
            <a:r>
              <a:rPr lang="sl-SI" altLang="sl-SI" dirty="0" err="1"/>
              <a:t>magyar</a:t>
            </a:r>
            <a:r>
              <a:rPr lang="sl-SI" altLang="sl-SI" dirty="0"/>
              <a:t> </a:t>
            </a:r>
            <a:r>
              <a:rPr lang="sl-SI" altLang="sl-SI" dirty="0" err="1"/>
              <a:t>fennhatóság</a:t>
            </a:r>
            <a:r>
              <a:rPr lang="sl-SI" altLang="sl-SI" dirty="0"/>
              <a:t> alá </a:t>
            </a:r>
            <a:r>
              <a:rPr lang="sl-SI" altLang="sl-SI" dirty="0" err="1"/>
              <a:t>került</a:t>
            </a:r>
            <a:r>
              <a:rPr lang="sl-SI" altLang="sl-SI" dirty="0"/>
              <a:t> </a:t>
            </a:r>
            <a:r>
              <a:rPr lang="hu-HU" altLang="sl-SI" dirty="0"/>
              <a:t>kb. 50 évre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222AEEBD-C523-4C51-8DF8-E3C47F5191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445387A8-096F-47DA-B4D2-9577927A16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972-1039  –  a Freisingi nyelvemlékek keletkezése (szlov. Brižinski spomeniki, ném. Freisinger Denkmäler, lat. Monumenta Frisingensia) – a legrégebbi szlovén nyelvű kézirat, a legrégebbi latin betűs szláv kézirat. </a:t>
            </a:r>
            <a:endParaRPr lang="hu-HU" altLang="sl-SI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2075</Words>
  <Application>Microsoft Office PowerPoint</Application>
  <PresentationFormat>Diaprojekcija na zaslonu (4:3)</PresentationFormat>
  <Paragraphs>190</Paragraphs>
  <Slides>57</Slides>
  <Notes>53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57</vt:i4>
      </vt:variant>
    </vt:vector>
  </HeadingPairs>
  <TitlesOfParts>
    <vt:vector size="60" baseType="lpstr">
      <vt:lpstr>Arial</vt:lpstr>
      <vt:lpstr>Calibri</vt:lpstr>
      <vt:lpstr>Alapértelmezett terv</vt:lpstr>
      <vt:lpstr>Szlovénia történetének rövid áttekintése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>BSAFTPZ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Mladen Pavicic</dc:creator>
  <cp:lastModifiedBy>mladen</cp:lastModifiedBy>
  <cp:revision>65</cp:revision>
  <dcterms:created xsi:type="dcterms:W3CDTF">2013-02-25T12:04:40Z</dcterms:created>
  <dcterms:modified xsi:type="dcterms:W3CDTF">2020-03-01T17:20:25Z</dcterms:modified>
</cp:coreProperties>
</file>